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presentation.xml" ContentType="application/vnd.openxmlformats-officedocument.presentationml.presentation.main+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2" Type="http://schemas.openxmlformats.org/officeDocument/2006/relationships/custom-properties" Target="docProps/custom.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F755E10-9511-411D-B8A9-069B60E6DE34}">
  <a:tblStyle styleId="{AF755E10-9511-411D-B8A9-069B60E6DE3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A8D369E-1954-487B-89E9-2462D5190037}"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21" Type="http://schemas.openxmlformats.org/officeDocument/2006/relationships/slide" Target="slides/slide15.xml"/><Relationship Id="rId68" Type="http://schemas.openxmlformats.org/officeDocument/2006/relationships/slide" Target="slides/slide62.xml"/><Relationship Id="rId7" Type="http://schemas.openxmlformats.org/officeDocument/2006/relationships/slide" Target="slides/slide1.xml"/><Relationship Id="rId71" Type="http://schemas.openxmlformats.org/officeDocument/2006/relationships/customXml" Target="../customXml/item3.xml"/><Relationship Id="rId2" Type="http://schemas.openxmlformats.org/officeDocument/2006/relationships/viewProps" Target="viewProps.xml"/><Relationship Id="rId29" Type="http://schemas.openxmlformats.org/officeDocument/2006/relationships/slide" Target="slides/slide23.xml"/><Relationship Id="rId16" Type="http://schemas.openxmlformats.org/officeDocument/2006/relationships/slide" Target="slides/slide10.xml"/><Relationship Id="rId40" Type="http://schemas.openxmlformats.org/officeDocument/2006/relationships/slide" Target="slides/slide34.xml"/><Relationship Id="rId45" Type="http://schemas.openxmlformats.org/officeDocument/2006/relationships/slide" Target="slides/slide39.xml"/><Relationship Id="rId32" Type="http://schemas.openxmlformats.org/officeDocument/2006/relationships/slide" Target="slides/slide26.xml"/><Relationship Id="rId37" Type="http://schemas.openxmlformats.org/officeDocument/2006/relationships/slide" Target="slides/slide31.xml"/><Relationship Id="rId66" Type="http://schemas.openxmlformats.org/officeDocument/2006/relationships/slide" Target="slides/slide60.xml"/><Relationship Id="rId24" Type="http://schemas.openxmlformats.org/officeDocument/2006/relationships/slide" Target="slides/slide18.xml"/><Relationship Id="rId53" Type="http://schemas.openxmlformats.org/officeDocument/2006/relationships/slide" Target="slides/slide47.xml"/><Relationship Id="rId11" Type="http://schemas.openxmlformats.org/officeDocument/2006/relationships/slide" Target="slides/slide5.xml"/><Relationship Id="rId58" Type="http://schemas.openxmlformats.org/officeDocument/2006/relationships/slide" Target="slides/slide52.xml"/><Relationship Id="rId5" Type="http://schemas.openxmlformats.org/officeDocument/2006/relationships/slideMaster" Target="slideMasters/slideMaster1.xml"/><Relationship Id="rId61" Type="http://schemas.openxmlformats.org/officeDocument/2006/relationships/slide" Target="slides/slide55.xml"/><Relationship Id="rId19" Type="http://schemas.openxmlformats.org/officeDocument/2006/relationships/slide" Target="slides/slide13.xml"/><Relationship Id="rId43" Type="http://schemas.openxmlformats.org/officeDocument/2006/relationships/slide" Target="slides/slide37.xml"/><Relationship Id="rId48" Type="http://schemas.openxmlformats.org/officeDocument/2006/relationships/slide" Target="slides/slide42.xml"/><Relationship Id="rId30" Type="http://schemas.openxmlformats.org/officeDocument/2006/relationships/slide" Target="slides/slide24.xml"/><Relationship Id="rId35" Type="http://schemas.openxmlformats.org/officeDocument/2006/relationships/slide" Target="slides/slide29.xml"/><Relationship Id="rId64" Type="http://schemas.openxmlformats.org/officeDocument/2006/relationships/slide" Target="slides/slide58.xml"/><Relationship Id="rId22" Type="http://schemas.openxmlformats.org/officeDocument/2006/relationships/slide" Target="slides/slide16.xml"/><Relationship Id="rId27" Type="http://schemas.openxmlformats.org/officeDocument/2006/relationships/slide" Target="slides/slide21.xml"/><Relationship Id="rId56" Type="http://schemas.openxmlformats.org/officeDocument/2006/relationships/slide" Target="slides/slide50.xml"/><Relationship Id="rId14" Type="http://schemas.openxmlformats.org/officeDocument/2006/relationships/slide" Target="slides/slide8.xml"/><Relationship Id="rId69" Type="http://schemas.openxmlformats.org/officeDocument/2006/relationships/customXml" Target="../customXml/item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presProps" Target="presProps.xml"/><Relationship Id="rId46" Type="http://schemas.openxmlformats.org/officeDocument/2006/relationships/slide" Target="slides/slide40.xml"/><Relationship Id="rId33" Type="http://schemas.openxmlformats.org/officeDocument/2006/relationships/slide" Target="slides/slide27.xml"/><Relationship Id="rId38" Type="http://schemas.openxmlformats.org/officeDocument/2006/relationships/slide" Target="slides/slide32.xml"/><Relationship Id="rId67" Type="http://schemas.openxmlformats.org/officeDocument/2006/relationships/slide" Target="slides/slide61.xml"/><Relationship Id="rId25" Type="http://schemas.openxmlformats.org/officeDocument/2006/relationships/slide" Target="slides/slide19.xml"/><Relationship Id="rId12" Type="http://schemas.openxmlformats.org/officeDocument/2006/relationships/slide" Target="slides/slide6.xml"/><Relationship Id="rId59" Type="http://schemas.openxmlformats.org/officeDocument/2006/relationships/slide" Target="slides/slide53.xml"/><Relationship Id="rId17" Type="http://schemas.openxmlformats.org/officeDocument/2006/relationships/slide" Target="slides/slide11.xml"/><Relationship Id="rId41" Type="http://schemas.openxmlformats.org/officeDocument/2006/relationships/slide" Target="slides/slide35.xml"/><Relationship Id="rId62" Type="http://schemas.openxmlformats.org/officeDocument/2006/relationships/slide" Target="slides/slide56.xml"/><Relationship Id="rId20" Type="http://schemas.openxmlformats.org/officeDocument/2006/relationships/slide" Target="slides/slide14.xml"/><Relationship Id="rId54" Type="http://schemas.openxmlformats.org/officeDocument/2006/relationships/slide" Target="slides/slide48.xml"/><Relationship Id="rId70" Type="http://schemas.openxmlformats.org/officeDocument/2006/relationships/customXml" Target="../customXml/item2.xml"/><Relationship Id="rId1" Type="http://schemas.openxmlformats.org/officeDocument/2006/relationships/theme" Target="theme/theme1.xml"/><Relationship Id="rId6" Type="http://schemas.openxmlformats.org/officeDocument/2006/relationships/notesMaster" Target="notesMasters/notesMaster1.xml"/><Relationship Id="rId49" Type="http://schemas.openxmlformats.org/officeDocument/2006/relationships/slide" Target="slides/slide43.xml"/><Relationship Id="rId36" Type="http://schemas.openxmlformats.org/officeDocument/2006/relationships/slide" Target="slides/slide30.xml"/><Relationship Id="rId23" Type="http://schemas.openxmlformats.org/officeDocument/2006/relationships/slide" Target="slides/slide17.xml"/><Relationship Id="rId28" Type="http://schemas.openxmlformats.org/officeDocument/2006/relationships/slide" Target="slides/slide22.xml"/><Relationship Id="rId57" Type="http://schemas.openxmlformats.org/officeDocument/2006/relationships/slide" Target="slides/slide51.xml"/><Relationship Id="rId15" Type="http://schemas.openxmlformats.org/officeDocument/2006/relationships/slide" Target="slides/slide9.xml"/><Relationship Id="rId44" Type="http://schemas.openxmlformats.org/officeDocument/2006/relationships/slide" Target="slides/slide38.xml"/><Relationship Id="rId31" Type="http://schemas.openxmlformats.org/officeDocument/2006/relationships/slide" Target="slides/slide25.xml"/><Relationship Id="rId65" Type="http://schemas.openxmlformats.org/officeDocument/2006/relationships/slide" Target="slides/slide59.xml"/><Relationship Id="rId60" Type="http://schemas.openxmlformats.org/officeDocument/2006/relationships/slide" Target="slides/slide54.xml"/><Relationship Id="rId52" Type="http://schemas.openxmlformats.org/officeDocument/2006/relationships/slide" Target="slides/slide46.xml"/><Relationship Id="rId10" Type="http://schemas.openxmlformats.org/officeDocument/2006/relationships/slide" Target="slides/slide4.xml"/><Relationship Id="rId4" Type="http://schemas.openxmlformats.org/officeDocument/2006/relationships/tableStyles" Target="tableStyles.xml"/><Relationship Id="rId9" Type="http://schemas.openxmlformats.org/officeDocument/2006/relationships/slide" Target="slides/slide3.xml"/><Relationship Id="rId39" Type="http://schemas.openxmlformats.org/officeDocument/2006/relationships/slide" Target="slides/slide33.xml"/><Relationship Id="rId13" Type="http://schemas.openxmlformats.org/officeDocument/2006/relationships/slide" Target="slides/slide7.xml"/><Relationship Id="rId18" Type="http://schemas.openxmlformats.org/officeDocument/2006/relationships/slide" Target="slides/slide12.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2343f82b61_3_5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2343f82b61_3_5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g22343f82b61_3_5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0efda613c9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0efda613c9_0_1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g20efda613c9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0efda613c9_0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0efda613c9_0_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g20efda613c9_0_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0efda613c9_0_1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g20efda613c9_0_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0efda613c9_0_1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g20efda613c9_0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0efda613c9_0_1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g20efda613c9_0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0efda613c9_0_1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g20efda613c9_0_1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0efda613c9_0_1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g20efda613c9_0_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0efda613c9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 name="Google Shape;97;g20efda613c9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g20efda613c9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0efda613c9_0_1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g20efda613c9_0_1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0efda613c9_0_1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g20efda613c9_0_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0efda613c9_0_1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g20efda613c9_0_1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0efda613c9_0_1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g20efda613c9_0_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2343f82b61_3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g22343f82b61_3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2343f82b61_3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g22343f82b61_3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2343f82b61_3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g22343f82b61_3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2343f82b61_3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g22343f82b61_3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2343f82b61_3_1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g22343f82b61_3_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0efda613c9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0efda613c9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g20efda613c9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2343f82b61_3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g22343f82b61_3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2343f82b61_3_2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g22343f82b61_3_2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2343f82b61_3_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g22343f82b61_3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2343f82b61_3_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g22343f82b61_3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2343f82b61_3_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g22343f82b61_3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2343f82b61_3_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g22343f82b61_3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2343f82b61_3_2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g22343f82b61_3_2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2343f82b61_3_2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1" name="Google Shape;431;g22343f82b61_3_2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2343f82b61_3_3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g22343f82b61_3_3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2343f82b61_3_3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g22343f82b61_3_3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0efda613c9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0efda613c9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g20efda613c9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2343f82b61_3_3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g22343f82b61_3_3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2343f82b61_3_3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g22343f82b61_3_3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2343f82b61_3_3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g22343f82b61_3_3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2343f82b61_3_3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4" name="Google Shape;484;g22343f82b61_3_3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2343f82b61_3_3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2" name="Google Shape;492;g22343f82b61_3_3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2343f82b61_3_3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9" name="Google Shape;499;g22343f82b61_3_3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2343f82b61_3_3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6" name="Google Shape;506;g22343f82b61_3_3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2343f82b61_3_1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3" name="Google Shape;513;g22343f82b61_3_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2343f82b61_3_1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2" name="Google Shape;522;g22343f82b61_3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2343f82b61_3_1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9" name="Google Shape;529;g22343f82b61_3_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0efda613c9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0efda613c9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g20efda613c9_0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2343f82b61_3_1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7" name="Google Shape;537;g22343f82b61_3_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2343f82b61_3_1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4" name="Google Shape;544;g22343f82b61_3_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2343f82b61_3_1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5" name="Google Shape;555;g22343f82b61_3_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2343f82b61_3_1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3" name="Google Shape;563;g22343f82b61_3_1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2343f82b61_3_1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4" name="Google Shape;574;g22343f82b61_3_1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2343f82b61_3_1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2" name="Google Shape;582;g22343f82b61_3_1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2343f82b61_3_1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9" name="Google Shape;589;g22343f82b61_3_1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2343f82b61_3_2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6" name="Google Shape;596;g22343f82b61_3_2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2343f82b61_3_4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22343f82b61_3_4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4" name="Google Shape;604;g22343f82b61_3_4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2343f82b61_3_6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2343f82b61_3_6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1" name="Google Shape;611;g22343f82b61_3_60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0efda613c9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0efda613c9_0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g20efda613c9_0_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2343f82b61_3_6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22343f82b61_3_6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2" name="Google Shape;632;g22343f82b61_3_6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22343f82b61_3_4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22343f82b61_3_4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9" name="Google Shape;649;g22343f82b61_3_4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22343f82b61_3_6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22343f82b61_3_6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6" name="Google Shape;656;g22343f82b61_3_6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0efda613c9_0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0efda613c9_0_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g20efda613c9_0_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2685df4e98_3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2685df4e98_3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g22685df4e98_3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0efda613c9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0efda613c9_0_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g20efda613c9_0_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_Title Slide" type="title">
  <p:cSld name="TITLE">
    <p:spTree>
      <p:nvGrpSpPr>
        <p:cNvPr id="17" name="Shape 17"/>
        <p:cNvGrpSpPr/>
        <p:nvPr/>
      </p:nvGrpSpPr>
      <p:grpSpPr>
        <a:xfrm>
          <a:off x="0" y="0"/>
          <a:ext cx="0" cy="0"/>
          <a:chOff x="0" y="0"/>
          <a:chExt cx="0" cy="0"/>
        </a:xfrm>
      </p:grpSpPr>
      <p:sp>
        <p:nvSpPr>
          <p:cNvPr id="18" name="Google Shape;18;p2"/>
          <p:cNvSpPr txBox="1"/>
          <p:nvPr>
            <p:ph type="ctrTitle"/>
          </p:nvPr>
        </p:nvSpPr>
        <p:spPr>
          <a:xfrm>
            <a:off x="914400" y="762000"/>
            <a:ext cx="103632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
          <p:cNvSpPr txBox="1"/>
          <p:nvPr>
            <p:ph idx="1" type="subTitle"/>
          </p:nvPr>
        </p:nvSpPr>
        <p:spPr>
          <a:xfrm>
            <a:off x="1828800" y="2514600"/>
            <a:ext cx="85344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pic>
        <p:nvPicPr>
          <p:cNvPr descr="A picture containing photo, table, person, monitor&#10;&#10;Description automatically generated" id="20" name="Google Shape;20;p2"/>
          <p:cNvPicPr preferRelativeResize="0"/>
          <p:nvPr/>
        </p:nvPicPr>
        <p:blipFill rotWithShape="1">
          <a:blip r:embed="rId2">
            <a:alphaModFix/>
          </a:blip>
          <a:srcRect b="0" l="0" r="71976" t="90286"/>
          <a:stretch/>
        </p:blipFill>
        <p:spPr>
          <a:xfrm>
            <a:off x="0" y="6373302"/>
            <a:ext cx="2514600" cy="49030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1"/>
          <p:cNvSpPr/>
          <p:nvPr/>
        </p:nvSpPr>
        <p:spPr>
          <a:xfrm>
            <a:off x="0" y="6482208"/>
            <a:ext cx="12192000" cy="376686"/>
          </a:xfrm>
          <a:prstGeom prst="triangle">
            <a:avLst>
              <a:gd fmla="val 62762" name="adj"/>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59" name="Google Shape;59;p11"/>
          <p:cNvSpPr/>
          <p:nvPr/>
        </p:nvSpPr>
        <p:spPr>
          <a:xfrm>
            <a:off x="0" y="6676906"/>
            <a:ext cx="12192000" cy="181095"/>
          </a:xfrm>
          <a:prstGeom prst="triangle">
            <a:avLst>
              <a:gd fmla="val 39397" name="adj"/>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60" name="Google Shape;60;p11"/>
          <p:cNvSpPr txBox="1"/>
          <p:nvPr/>
        </p:nvSpPr>
        <p:spPr>
          <a:xfrm>
            <a:off x="11435142" y="6492875"/>
            <a:ext cx="680658"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1400">
                <a:solidFill>
                  <a:schemeClr val="dk1"/>
                </a:solidFill>
                <a:latin typeface="Cambria"/>
                <a:ea typeface="Cambria"/>
                <a:cs typeface="Cambria"/>
                <a:sym typeface="Cambria"/>
              </a:rPr>
              <a:t>‹#›</a:t>
            </a:fld>
            <a:endParaRPr b="1" sz="1400">
              <a:solidFill>
                <a:schemeClr val="dk1"/>
              </a:solidFill>
              <a:latin typeface="Cambria"/>
              <a:ea typeface="Cambria"/>
              <a:cs typeface="Cambria"/>
              <a:sym typeface="Cambria"/>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1" name="Shape 61"/>
        <p:cNvGrpSpPr/>
        <p:nvPr/>
      </p:nvGrpSpPr>
      <p:grpSpPr>
        <a:xfrm>
          <a:off x="0" y="0"/>
          <a:ext cx="0" cy="0"/>
          <a:chOff x="0" y="0"/>
          <a:chExt cx="0" cy="0"/>
        </a:xfrm>
      </p:grpSpPr>
      <p:sp>
        <p:nvSpPr>
          <p:cNvPr id="62" name="Google Shape;62;p12"/>
          <p:cNvSpPr txBox="1"/>
          <p:nvPr>
            <p:ph type="title"/>
          </p:nvPr>
        </p:nvSpPr>
        <p:spPr>
          <a:xfrm>
            <a:off x="609601" y="273050"/>
            <a:ext cx="4011084"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2"/>
          <p:cNvSpPr txBox="1"/>
          <p:nvPr>
            <p:ph idx="1" type="body"/>
          </p:nvPr>
        </p:nvSpPr>
        <p:spPr>
          <a:xfrm>
            <a:off x="4766733" y="273051"/>
            <a:ext cx="6815667"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4" name="Google Shape;64;p12"/>
          <p:cNvSpPr txBox="1"/>
          <p:nvPr>
            <p:ph idx="2" type="body"/>
          </p:nvPr>
        </p:nvSpPr>
        <p:spPr>
          <a:xfrm>
            <a:off x="609601" y="1435101"/>
            <a:ext cx="4011084"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2"/>
          <p:cNvSpPr/>
          <p:nvPr/>
        </p:nvSpPr>
        <p:spPr>
          <a:xfrm>
            <a:off x="0" y="6406010"/>
            <a:ext cx="12192000" cy="452885"/>
          </a:xfrm>
          <a:prstGeom prst="triangle">
            <a:avLst>
              <a:gd fmla="val 85448" name="adj"/>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66" name="Google Shape;66;p12"/>
          <p:cNvSpPr/>
          <p:nvPr/>
        </p:nvSpPr>
        <p:spPr>
          <a:xfrm>
            <a:off x="0" y="6482208"/>
            <a:ext cx="12192000" cy="376686"/>
          </a:xfrm>
          <a:prstGeom prst="triangle">
            <a:avLst>
              <a:gd fmla="val 62762" name="adj"/>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67" name="Google Shape;67;p12"/>
          <p:cNvSpPr/>
          <p:nvPr/>
        </p:nvSpPr>
        <p:spPr>
          <a:xfrm>
            <a:off x="0" y="6676906"/>
            <a:ext cx="12192000" cy="181095"/>
          </a:xfrm>
          <a:prstGeom prst="triangle">
            <a:avLst>
              <a:gd fmla="val 39397" name="adj"/>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8" name="Shape 68"/>
        <p:cNvGrpSpPr/>
        <p:nvPr/>
      </p:nvGrpSpPr>
      <p:grpSpPr>
        <a:xfrm>
          <a:off x="0" y="0"/>
          <a:ext cx="0" cy="0"/>
          <a:chOff x="0" y="0"/>
          <a:chExt cx="0" cy="0"/>
        </a:xfrm>
      </p:grpSpPr>
      <p:sp>
        <p:nvSpPr>
          <p:cNvPr id="69" name="Google Shape;69;p13"/>
          <p:cNvSpPr txBox="1"/>
          <p:nvPr>
            <p:ph type="title"/>
          </p:nvPr>
        </p:nvSpPr>
        <p:spPr>
          <a:xfrm>
            <a:off x="2389717" y="4800600"/>
            <a:ext cx="73152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3"/>
          <p:cNvSpPr/>
          <p:nvPr>
            <p:ph idx="2" type="pic"/>
          </p:nvPr>
        </p:nvSpPr>
        <p:spPr>
          <a:xfrm>
            <a:off x="2389717" y="612775"/>
            <a:ext cx="7315200" cy="4114800"/>
          </a:xfrm>
          <a:prstGeom prst="rect">
            <a:avLst/>
          </a:prstGeom>
          <a:noFill/>
          <a:ln>
            <a:noFill/>
          </a:ln>
        </p:spPr>
      </p:sp>
      <p:sp>
        <p:nvSpPr>
          <p:cNvPr id="71" name="Google Shape;71;p13"/>
          <p:cNvSpPr txBox="1"/>
          <p:nvPr>
            <p:ph idx="1" type="body"/>
          </p:nvPr>
        </p:nvSpPr>
        <p:spPr>
          <a:xfrm>
            <a:off x="2389717" y="5367338"/>
            <a:ext cx="73152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2" name="Google Shape;72;p13"/>
          <p:cNvSpPr/>
          <p:nvPr/>
        </p:nvSpPr>
        <p:spPr>
          <a:xfrm>
            <a:off x="0" y="6676906"/>
            <a:ext cx="12192000" cy="181095"/>
          </a:xfrm>
          <a:prstGeom prst="triangle">
            <a:avLst>
              <a:gd fmla="val 39397" name="adj"/>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3" name="Shape 73"/>
        <p:cNvGrpSpPr/>
        <p:nvPr/>
      </p:nvGrpSpPr>
      <p:grpSpPr>
        <a:xfrm>
          <a:off x="0" y="0"/>
          <a:ext cx="0" cy="0"/>
          <a:chOff x="0" y="0"/>
          <a:chExt cx="0" cy="0"/>
        </a:xfrm>
      </p:grpSpPr>
      <p:sp>
        <p:nvSpPr>
          <p:cNvPr id="74" name="Google Shape;74;p14"/>
          <p:cNvSpPr txBox="1"/>
          <p:nvPr>
            <p:ph type="title"/>
          </p:nvPr>
        </p:nvSpPr>
        <p:spPr>
          <a:xfrm>
            <a:off x="304800" y="304800"/>
            <a:ext cx="11684000" cy="792162"/>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4"/>
          <p:cNvSpPr txBox="1"/>
          <p:nvPr>
            <p:ph idx="1" type="body"/>
          </p:nvPr>
        </p:nvSpPr>
        <p:spPr>
          <a:xfrm rot="5400000">
            <a:off x="3556000" y="-2108200"/>
            <a:ext cx="5181600" cy="116840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6" name="Google Shape;76;p14"/>
          <p:cNvSpPr/>
          <p:nvPr/>
        </p:nvSpPr>
        <p:spPr>
          <a:xfrm>
            <a:off x="0" y="6676906"/>
            <a:ext cx="12192000" cy="181095"/>
          </a:xfrm>
          <a:prstGeom prst="triangle">
            <a:avLst>
              <a:gd fmla="val 39397" name="adj"/>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 name="Shape 77"/>
        <p:cNvGrpSpPr/>
        <p:nvPr/>
      </p:nvGrpSpPr>
      <p:grpSpPr>
        <a:xfrm>
          <a:off x="0" y="0"/>
          <a:ext cx="0" cy="0"/>
          <a:chOff x="0" y="0"/>
          <a:chExt cx="0" cy="0"/>
        </a:xfrm>
      </p:grpSpPr>
      <p:sp>
        <p:nvSpPr>
          <p:cNvPr id="78" name="Google Shape;78;p15"/>
          <p:cNvSpPr txBox="1"/>
          <p:nvPr>
            <p:ph type="title"/>
          </p:nvPr>
        </p:nvSpPr>
        <p:spPr>
          <a:xfrm rot="5400000">
            <a:off x="7285038" y="1828802"/>
            <a:ext cx="5851525" cy="27432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5"/>
          <p:cNvSpPr txBox="1"/>
          <p:nvPr>
            <p:ph idx="1" type="body"/>
          </p:nvPr>
        </p:nvSpPr>
        <p:spPr>
          <a:xfrm rot="5400000">
            <a:off x="1697038" y="-812799"/>
            <a:ext cx="5851525" cy="80264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 name="Google Shape;80;p15"/>
          <p:cNvSpPr/>
          <p:nvPr/>
        </p:nvSpPr>
        <p:spPr>
          <a:xfrm>
            <a:off x="0" y="6482208"/>
            <a:ext cx="12192000" cy="376686"/>
          </a:xfrm>
          <a:prstGeom prst="triangle">
            <a:avLst>
              <a:gd fmla="val 62762" name="adj"/>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81" name="Google Shape;81;p15"/>
          <p:cNvSpPr/>
          <p:nvPr/>
        </p:nvSpPr>
        <p:spPr>
          <a:xfrm>
            <a:off x="0" y="6676906"/>
            <a:ext cx="12192000" cy="181095"/>
          </a:xfrm>
          <a:prstGeom prst="triangle">
            <a:avLst>
              <a:gd fmla="val 39397" name="adj"/>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all_Title and Content">
  <p:cSld name="Overall_Title and Content">
    <p:spTree>
      <p:nvGrpSpPr>
        <p:cNvPr id="21" name="Shape 21"/>
        <p:cNvGrpSpPr/>
        <p:nvPr/>
      </p:nvGrpSpPr>
      <p:grpSpPr>
        <a:xfrm>
          <a:off x="0" y="0"/>
          <a:ext cx="0" cy="0"/>
          <a:chOff x="0" y="0"/>
          <a:chExt cx="0" cy="0"/>
        </a:xfrm>
      </p:grpSpPr>
      <p:sp>
        <p:nvSpPr>
          <p:cNvPr id="22" name="Google Shape;22;p3"/>
          <p:cNvSpPr txBox="1"/>
          <p:nvPr>
            <p:ph type="title"/>
          </p:nvPr>
        </p:nvSpPr>
        <p:spPr>
          <a:xfrm>
            <a:off x="304800" y="304800"/>
            <a:ext cx="10739400" cy="7923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304800" y="1435825"/>
            <a:ext cx="11684100" cy="47421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24" name="Google Shape;24;p3"/>
          <p:cNvPicPr preferRelativeResize="0"/>
          <p:nvPr/>
        </p:nvPicPr>
        <p:blipFill>
          <a:blip r:embed="rId2">
            <a:alphaModFix/>
          </a:blip>
          <a:stretch>
            <a:fillRect/>
          </a:stretch>
        </p:blipFill>
        <p:spPr>
          <a:xfrm>
            <a:off x="11044275" y="152325"/>
            <a:ext cx="944625" cy="944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udent Information Section" type="secHead">
  <p:cSld name="SECTION_HEADER">
    <p:spTree>
      <p:nvGrpSpPr>
        <p:cNvPr id="25" name="Shape 25"/>
        <p:cNvGrpSpPr/>
        <p:nvPr/>
      </p:nvGrpSpPr>
      <p:grpSpPr>
        <a:xfrm>
          <a:off x="0" y="0"/>
          <a:ext cx="0" cy="0"/>
          <a:chOff x="0" y="0"/>
          <a:chExt cx="0" cy="0"/>
        </a:xfrm>
      </p:grpSpPr>
      <p:sp>
        <p:nvSpPr>
          <p:cNvPr id="26" name="Google Shape;26;p4"/>
          <p:cNvSpPr txBox="1"/>
          <p:nvPr>
            <p:ph type="title"/>
          </p:nvPr>
        </p:nvSpPr>
        <p:spPr>
          <a:xfrm>
            <a:off x="963084" y="2837087"/>
            <a:ext cx="103632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Arial"/>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
          <p:cNvSpPr txBox="1"/>
          <p:nvPr>
            <p:ph idx="1" type="body"/>
          </p:nvPr>
        </p:nvSpPr>
        <p:spPr>
          <a:xfrm>
            <a:off x="963084" y="4237261"/>
            <a:ext cx="103632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28" name="Google Shape;28;p4"/>
          <p:cNvSpPr/>
          <p:nvPr/>
        </p:nvSpPr>
        <p:spPr>
          <a:xfrm>
            <a:off x="0" y="6676906"/>
            <a:ext cx="12192000" cy="181095"/>
          </a:xfrm>
          <a:prstGeom prst="triangle">
            <a:avLst>
              <a:gd fmla="val 39397" name="adj"/>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29" name="Google Shape;29;p4"/>
          <p:cNvSpPr/>
          <p:nvPr/>
        </p:nvSpPr>
        <p:spPr>
          <a:xfrm>
            <a:off x="10134600" y="152400"/>
            <a:ext cx="1981200" cy="2286000"/>
          </a:xfrm>
          <a:prstGeom prst="rect">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mbria"/>
                <a:ea typeface="Cambria"/>
                <a:cs typeface="Cambria"/>
                <a:sym typeface="Cambria"/>
              </a:rPr>
              <a:t>Student Must add a professional photo to this cage</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0" name="Shape 30"/>
        <p:cNvGrpSpPr/>
        <p:nvPr/>
      </p:nvGrpSpPr>
      <p:grpSpPr>
        <a:xfrm>
          <a:off x="0" y="0"/>
          <a:ext cx="0" cy="0"/>
          <a:chOff x="0" y="0"/>
          <a:chExt cx="0" cy="0"/>
        </a:xfrm>
      </p:grpSpPr>
      <p:sp>
        <p:nvSpPr>
          <p:cNvPr id="31" name="Google Shape;31;p5"/>
          <p:cNvSpPr txBox="1"/>
          <p:nvPr>
            <p:ph type="title"/>
          </p:nvPr>
        </p:nvSpPr>
        <p:spPr>
          <a:xfrm>
            <a:off x="963084" y="2837087"/>
            <a:ext cx="103632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Arial"/>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5"/>
          <p:cNvSpPr txBox="1"/>
          <p:nvPr>
            <p:ph idx="1" type="body"/>
          </p:nvPr>
        </p:nvSpPr>
        <p:spPr>
          <a:xfrm>
            <a:off x="963084" y="4237261"/>
            <a:ext cx="103632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3" name="Google Shape;33;p5"/>
          <p:cNvSpPr/>
          <p:nvPr/>
        </p:nvSpPr>
        <p:spPr>
          <a:xfrm>
            <a:off x="2632435" y="6492874"/>
            <a:ext cx="6816365"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a:p>
        </p:txBody>
      </p:sp>
      <p:pic>
        <p:nvPicPr>
          <p:cNvPr id="34" name="Google Shape;34;p5"/>
          <p:cNvPicPr preferRelativeResize="0"/>
          <p:nvPr/>
        </p:nvPicPr>
        <p:blipFill>
          <a:blip r:embed="rId2">
            <a:alphaModFix/>
          </a:blip>
          <a:stretch>
            <a:fillRect/>
          </a:stretch>
        </p:blipFill>
        <p:spPr>
          <a:xfrm>
            <a:off x="11044275" y="152325"/>
            <a:ext cx="944625" cy="9446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dividual_Title and Content" type="obj">
  <p:cSld name="OBJECT">
    <p:spTree>
      <p:nvGrpSpPr>
        <p:cNvPr id="35" name="Shape 35"/>
        <p:cNvGrpSpPr/>
        <p:nvPr/>
      </p:nvGrpSpPr>
      <p:grpSpPr>
        <a:xfrm>
          <a:off x="0" y="0"/>
          <a:ext cx="0" cy="0"/>
          <a:chOff x="0" y="0"/>
          <a:chExt cx="0" cy="0"/>
        </a:xfrm>
      </p:grpSpPr>
      <p:sp>
        <p:nvSpPr>
          <p:cNvPr id="36" name="Google Shape;36;p6"/>
          <p:cNvSpPr txBox="1"/>
          <p:nvPr>
            <p:ph type="title"/>
          </p:nvPr>
        </p:nvSpPr>
        <p:spPr>
          <a:xfrm>
            <a:off x="304800" y="304800"/>
            <a:ext cx="10739400" cy="7923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6"/>
          <p:cNvSpPr txBox="1"/>
          <p:nvPr>
            <p:ph idx="1" type="body"/>
          </p:nvPr>
        </p:nvSpPr>
        <p:spPr>
          <a:xfrm>
            <a:off x="304800" y="1143000"/>
            <a:ext cx="11684100" cy="5181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8" name="Google Shape;38;p6"/>
          <p:cNvSpPr/>
          <p:nvPr/>
        </p:nvSpPr>
        <p:spPr>
          <a:xfrm>
            <a:off x="0" y="6482208"/>
            <a:ext cx="12192000" cy="376686"/>
          </a:xfrm>
          <a:prstGeom prst="triangle">
            <a:avLst>
              <a:gd fmla="val 62762" name="adj"/>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39" name="Google Shape;39;p6"/>
          <p:cNvSpPr/>
          <p:nvPr/>
        </p:nvSpPr>
        <p:spPr>
          <a:xfrm>
            <a:off x="0" y="6676906"/>
            <a:ext cx="12192000" cy="181095"/>
          </a:xfrm>
          <a:prstGeom prst="triangle">
            <a:avLst>
              <a:gd fmla="val 39397" name="adj"/>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pic>
        <p:nvPicPr>
          <p:cNvPr id="40" name="Google Shape;40;p6"/>
          <p:cNvPicPr preferRelativeResize="0"/>
          <p:nvPr/>
        </p:nvPicPr>
        <p:blipFill>
          <a:blip r:embed="rId2">
            <a:alphaModFix/>
          </a:blip>
          <a:stretch>
            <a:fillRect/>
          </a:stretch>
        </p:blipFill>
        <p:spPr>
          <a:xfrm>
            <a:off x="11044275" y="152325"/>
            <a:ext cx="944625" cy="944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spTree>
      <p:nvGrpSpPr>
        <p:cNvPr id="41" name="Shape 41"/>
        <p:cNvGrpSpPr/>
        <p:nvPr/>
      </p:nvGrpSpPr>
      <p:grpSpPr>
        <a:xfrm>
          <a:off x="0" y="0"/>
          <a:ext cx="0" cy="0"/>
          <a:chOff x="0" y="0"/>
          <a:chExt cx="0" cy="0"/>
        </a:xfrm>
      </p:grpSpPr>
      <p:sp>
        <p:nvSpPr>
          <p:cNvPr id="42" name="Google Shape;42;p7"/>
          <p:cNvSpPr txBox="1"/>
          <p:nvPr>
            <p:ph type="ctrTitle"/>
          </p:nvPr>
        </p:nvSpPr>
        <p:spPr>
          <a:xfrm>
            <a:off x="914400" y="2130426"/>
            <a:ext cx="103632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7"/>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pic>
        <p:nvPicPr>
          <p:cNvPr descr="A picture containing photo, table, person, monitor&#10;&#10;Description automatically generated" id="44" name="Google Shape;44;p7"/>
          <p:cNvPicPr preferRelativeResize="0"/>
          <p:nvPr/>
        </p:nvPicPr>
        <p:blipFill rotWithShape="1">
          <a:blip r:embed="rId2">
            <a:alphaModFix/>
          </a:blip>
          <a:srcRect b="0" l="0" r="71976" t="90286"/>
          <a:stretch/>
        </p:blipFill>
        <p:spPr>
          <a:xfrm>
            <a:off x="0" y="6373302"/>
            <a:ext cx="2514600" cy="490308"/>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5" name="Shape 45"/>
        <p:cNvGrpSpPr/>
        <p:nvPr/>
      </p:nvGrpSpPr>
      <p:grpSpPr>
        <a:xfrm>
          <a:off x="0" y="0"/>
          <a:ext cx="0" cy="0"/>
          <a:chOff x="0" y="0"/>
          <a:chExt cx="0" cy="0"/>
        </a:xfrm>
      </p:grpSpPr>
      <p:sp>
        <p:nvSpPr>
          <p:cNvPr id="46" name="Google Shape;46;p8"/>
          <p:cNvSpPr txBox="1"/>
          <p:nvPr>
            <p:ph type="title"/>
          </p:nvPr>
        </p:nvSpPr>
        <p:spPr>
          <a:xfrm>
            <a:off x="304800" y="304800"/>
            <a:ext cx="11684000" cy="792162"/>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8"/>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8" name="Google Shape;48;p8"/>
          <p:cNvSpPr txBox="1"/>
          <p:nvPr>
            <p:ph idx="2" type="body"/>
          </p:nvPr>
        </p:nvSpPr>
        <p:spPr>
          <a:xfrm>
            <a:off x="6197600" y="1600201"/>
            <a:ext cx="53848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 name="Shape 49"/>
        <p:cNvGrpSpPr/>
        <p:nvPr/>
      </p:nvGrpSpPr>
      <p:grpSpPr>
        <a:xfrm>
          <a:off x="0" y="0"/>
          <a:ext cx="0" cy="0"/>
          <a:chOff x="0" y="0"/>
          <a:chExt cx="0" cy="0"/>
        </a:xfrm>
      </p:grpSpPr>
      <p:sp>
        <p:nvSpPr>
          <p:cNvPr id="50" name="Google Shape;50;p9"/>
          <p:cNvSpPr txBox="1"/>
          <p:nvPr>
            <p:ph type="title"/>
          </p:nvPr>
        </p:nvSpPr>
        <p:spPr>
          <a:xfrm>
            <a:off x="304800" y="304800"/>
            <a:ext cx="11684000" cy="792162"/>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9"/>
          <p:cNvSpPr txBox="1"/>
          <p:nvPr>
            <p:ph idx="1" type="body"/>
          </p:nvPr>
        </p:nvSpPr>
        <p:spPr>
          <a:xfrm>
            <a:off x="609600" y="1535113"/>
            <a:ext cx="5386917"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2" name="Google Shape;52;p9"/>
          <p:cNvSpPr txBox="1"/>
          <p:nvPr>
            <p:ph idx="2" type="body"/>
          </p:nvPr>
        </p:nvSpPr>
        <p:spPr>
          <a:xfrm>
            <a:off x="609600" y="2174875"/>
            <a:ext cx="5386917"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3" name="Google Shape;53;p9"/>
          <p:cNvSpPr txBox="1"/>
          <p:nvPr>
            <p:ph idx="3" type="body"/>
          </p:nvPr>
        </p:nvSpPr>
        <p:spPr>
          <a:xfrm>
            <a:off x="6193368" y="1535113"/>
            <a:ext cx="5389033"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4" name="Google Shape;54;p9"/>
          <p:cNvSpPr txBox="1"/>
          <p:nvPr>
            <p:ph idx="4" type="body"/>
          </p:nvPr>
        </p:nvSpPr>
        <p:spPr>
          <a:xfrm>
            <a:off x="6193368" y="2174875"/>
            <a:ext cx="5389033"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10"/>
          <p:cNvSpPr txBox="1"/>
          <p:nvPr>
            <p:ph type="title"/>
          </p:nvPr>
        </p:nvSpPr>
        <p:spPr>
          <a:xfrm>
            <a:off x="304800" y="304800"/>
            <a:ext cx="11684000" cy="792162"/>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9.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6"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04800" y="304800"/>
            <a:ext cx="11684000" cy="792162"/>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304800" y="1143000"/>
            <a:ext cx="11684100" cy="5181600"/>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mbria"/>
                <a:ea typeface="Cambria"/>
                <a:cs typeface="Cambria"/>
                <a:sym typeface="Cambria"/>
              </a:defRPr>
            </a:lvl1pPr>
            <a:lvl2pPr indent="-406400" lvl="1" marL="914400" marR="0" rtl="0" algn="l">
              <a:spcBef>
                <a:spcPts val="560"/>
              </a:spcBef>
              <a:spcAft>
                <a:spcPts val="0"/>
              </a:spcAft>
              <a:buClr>
                <a:schemeClr val="dk1"/>
              </a:buClr>
              <a:buSzPts val="2800"/>
              <a:buFont typeface="Noto Sans Symbols"/>
              <a:buChar char="⮚"/>
              <a:defRPr b="0" i="0" sz="2800" u="none" cap="none" strike="noStrike">
                <a:solidFill>
                  <a:schemeClr val="dk1"/>
                </a:solidFill>
                <a:latin typeface="Cambria"/>
                <a:ea typeface="Cambria"/>
                <a:cs typeface="Cambria"/>
                <a:sym typeface="Cambria"/>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mbria"/>
                <a:ea typeface="Cambria"/>
                <a:cs typeface="Cambria"/>
                <a:sym typeface="Cambria"/>
              </a:defRPr>
            </a:lvl3pPr>
            <a:lvl4pPr indent="-355600" lvl="3" marL="1828800" marR="0" rtl="0" algn="l">
              <a:spcBef>
                <a:spcPts val="400"/>
              </a:spcBef>
              <a:spcAft>
                <a:spcPts val="0"/>
              </a:spcAft>
              <a:buClr>
                <a:schemeClr val="dk1"/>
              </a:buClr>
              <a:buSzPts val="2000"/>
              <a:buFont typeface="Noto Sans Symbols"/>
              <a:buChar char="▪"/>
              <a:defRPr b="0" i="0" sz="2000" u="none" cap="none" strike="noStrike">
                <a:solidFill>
                  <a:schemeClr val="dk1"/>
                </a:solidFill>
                <a:latin typeface="Cambria"/>
                <a:ea typeface="Cambria"/>
                <a:cs typeface="Cambria"/>
                <a:sym typeface="Cambria"/>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mbria"/>
                <a:ea typeface="Cambria"/>
                <a:cs typeface="Cambria"/>
                <a:sym typeface="Cambria"/>
              </a:defRPr>
            </a:lvl9pPr>
          </a:lstStyle>
          <a:p/>
        </p:txBody>
      </p:sp>
      <p:sp>
        <p:nvSpPr>
          <p:cNvPr id="12" name="Google Shape;12;p1"/>
          <p:cNvSpPr txBox="1"/>
          <p:nvPr/>
        </p:nvSpPr>
        <p:spPr>
          <a:xfrm>
            <a:off x="11435150" y="6562025"/>
            <a:ext cx="680700" cy="226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b="1" i="0" lang="en-US" sz="1400" u="none" cap="none" strike="noStrike">
                <a:solidFill>
                  <a:schemeClr val="dk1"/>
                </a:solidFill>
              </a:rPr>
              <a:t>‹#›</a:t>
            </a:fld>
            <a:endParaRPr b="1" i="0" sz="1400" u="none" cap="none" strike="noStrike">
              <a:solidFill>
                <a:schemeClr val="dk1"/>
              </a:solidFill>
            </a:endParaRPr>
          </a:p>
        </p:txBody>
      </p:sp>
      <p:pic>
        <p:nvPicPr>
          <p:cNvPr descr="A picture containing photo, table, person, monitor&#10;&#10;Description automatically generated" id="13" name="Google Shape;13;p1"/>
          <p:cNvPicPr preferRelativeResize="0"/>
          <p:nvPr/>
        </p:nvPicPr>
        <p:blipFill rotWithShape="1">
          <a:blip r:embed="rId1">
            <a:alphaModFix/>
          </a:blip>
          <a:srcRect b="0" l="0" r="71976" t="90286"/>
          <a:stretch/>
        </p:blipFill>
        <p:spPr>
          <a:xfrm>
            <a:off x="0" y="6373302"/>
            <a:ext cx="2514600" cy="490308"/>
          </a:xfrm>
          <a:prstGeom prst="rect">
            <a:avLst/>
          </a:prstGeom>
          <a:noFill/>
          <a:ln>
            <a:noFill/>
          </a:ln>
        </p:spPr>
      </p:pic>
      <p:sp>
        <p:nvSpPr>
          <p:cNvPr id="14" name="Google Shape;14;p1"/>
          <p:cNvSpPr txBox="1"/>
          <p:nvPr/>
        </p:nvSpPr>
        <p:spPr>
          <a:xfrm>
            <a:off x="10362425" y="6562025"/>
            <a:ext cx="980400" cy="226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a:solidFill>
                  <a:schemeClr val="dk1"/>
                </a:solidFill>
              </a:rPr>
              <a:t>3</a:t>
            </a:r>
            <a:r>
              <a:rPr b="1" i="0" lang="en-US" u="none" cap="none" strike="noStrike">
                <a:solidFill>
                  <a:schemeClr val="dk1"/>
                </a:solidFill>
              </a:rPr>
              <a:t>/2</a:t>
            </a:r>
            <a:r>
              <a:rPr b="1" lang="en-US">
                <a:solidFill>
                  <a:schemeClr val="dk1"/>
                </a:solidFill>
              </a:rPr>
              <a:t>7</a:t>
            </a:r>
            <a:r>
              <a:rPr b="1" i="0" lang="en-US" u="none" cap="none" strike="noStrike">
                <a:solidFill>
                  <a:schemeClr val="dk1"/>
                </a:solidFill>
              </a:rPr>
              <a:t>/202</a:t>
            </a:r>
            <a:r>
              <a:rPr b="1" lang="en-US">
                <a:solidFill>
                  <a:schemeClr val="dk1"/>
                </a:solidFill>
              </a:rPr>
              <a:t>3</a:t>
            </a:r>
            <a:endParaRPr b="1">
              <a:solidFill>
                <a:schemeClr val="dk1"/>
              </a:solidFill>
            </a:endParaRPr>
          </a:p>
        </p:txBody>
      </p:sp>
      <p:cxnSp>
        <p:nvCxnSpPr>
          <p:cNvPr id="15" name="Google Shape;15;p1"/>
          <p:cNvCxnSpPr>
            <a:stCxn id="14" idx="3"/>
            <a:endCxn id="14" idx="3"/>
          </p:cNvCxnSpPr>
          <p:nvPr/>
        </p:nvCxnSpPr>
        <p:spPr>
          <a:xfrm>
            <a:off x="11342825" y="6675425"/>
            <a:ext cx="0" cy="0"/>
          </a:xfrm>
          <a:prstGeom prst="straightConnector1">
            <a:avLst/>
          </a:prstGeom>
          <a:noFill/>
          <a:ln cap="flat" cmpd="sng" w="9525">
            <a:solidFill>
              <a:schemeClr val="dk2"/>
            </a:solidFill>
            <a:prstDash val="solid"/>
            <a:round/>
            <a:headEnd len="med" w="med" type="none"/>
            <a:tailEnd len="med" w="med" type="none"/>
          </a:ln>
        </p:spPr>
      </p:cxnSp>
      <p:cxnSp>
        <p:nvCxnSpPr>
          <p:cNvPr id="16" name="Google Shape;16;p1"/>
          <p:cNvCxnSpPr/>
          <p:nvPr/>
        </p:nvCxnSpPr>
        <p:spPr>
          <a:xfrm>
            <a:off x="11408033" y="6533125"/>
            <a:ext cx="0" cy="259200"/>
          </a:xfrm>
          <a:prstGeom prst="straightConnector1">
            <a:avLst/>
          </a:prstGeom>
          <a:noFill/>
          <a:ln cap="flat" cmpd="sng" w="19050">
            <a:solidFill>
              <a:schemeClr val="dk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jp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1.png"/><Relationship Id="rId7"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4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15.jpg"/><Relationship Id="rId5" Type="http://schemas.openxmlformats.org/officeDocument/2006/relationships/image" Target="../media/image9.jpg"/><Relationship Id="rId6" Type="http://schemas.openxmlformats.org/officeDocument/2006/relationships/image" Target="../media/image12.png"/><Relationship Id="rId7" Type="http://schemas.openxmlformats.org/officeDocument/2006/relationships/image" Target="../media/image14.png"/><Relationship Id="rId8"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5.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5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hyperlink" Target="http://pages.di.unipi.it/ricci/e-mule-report.pdf"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2.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7.png"/><Relationship Id="rId4" Type="http://schemas.openxmlformats.org/officeDocument/2006/relationships/image" Target="../media/image13.jpg"/><Relationship Id="rId5" Type="http://schemas.openxmlformats.org/officeDocument/2006/relationships/image" Target="../media/image2.png"/><Relationship Id="rId6"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44.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5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4.pn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45.png"/><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35.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5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6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hyperlink" Target="https://docs.ipfs.tech/"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png"/><Relationship Id="rId4" Type="http://schemas.openxmlformats.org/officeDocument/2006/relationships/image" Target="../media/image6.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7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0.png"/><Relationship Id="rId4" Type="http://schemas.openxmlformats.org/officeDocument/2006/relationships/image" Target="../media/image3.png"/><Relationship Id="rId5" Type="http://schemas.openxmlformats.org/officeDocument/2006/relationships/image" Target="../media/image13.jpg"/><Relationship Id="rId6"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3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67.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35.png"/><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4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6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1" Type="http://schemas.openxmlformats.org/officeDocument/2006/relationships/image" Target="../media/image69.png"/><Relationship Id="rId10" Type="http://schemas.openxmlformats.org/officeDocument/2006/relationships/image" Target="../media/image49.png"/><Relationship Id="rId12"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55.png"/><Relationship Id="rId4" Type="http://schemas.openxmlformats.org/officeDocument/2006/relationships/image" Target="../media/image68.png"/><Relationship Id="rId9" Type="http://schemas.openxmlformats.org/officeDocument/2006/relationships/image" Target="../media/image58.png"/><Relationship Id="rId5" Type="http://schemas.openxmlformats.org/officeDocument/2006/relationships/image" Target="../media/image64.png"/><Relationship Id="rId6" Type="http://schemas.openxmlformats.org/officeDocument/2006/relationships/image" Target="../media/image72.png"/><Relationship Id="rId7" Type="http://schemas.openxmlformats.org/officeDocument/2006/relationships/image" Target="../media/image57.png"/><Relationship Id="rId8"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66.png"/><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71.png"/><Relationship Id="rId7" Type="http://schemas.openxmlformats.org/officeDocument/2006/relationships/image" Target="../media/image70.png"/><Relationship Id="rId8" Type="http://schemas.openxmlformats.org/officeDocument/2006/relationships/image" Target="../media/image1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6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image" Target="../media/image33.png"/><Relationship Id="rId5" Type="http://schemas.openxmlformats.org/officeDocument/2006/relationships/image" Target="../media/image7.png"/><Relationship Id="rId6" Type="http://schemas.openxmlformats.org/officeDocument/2006/relationships/image" Target="../media/image25.png"/><Relationship Id="rId7"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6"/>
          <p:cNvPicPr preferRelativeResize="0"/>
          <p:nvPr/>
        </p:nvPicPr>
        <p:blipFill rotWithShape="1">
          <a:blip r:embed="rId3">
            <a:alphaModFix amt="22000"/>
          </a:blip>
          <a:srcRect b="35963" l="0" r="60355" t="0"/>
          <a:stretch/>
        </p:blipFill>
        <p:spPr>
          <a:xfrm rot="5399998">
            <a:off x="-634023" y="-4417800"/>
            <a:ext cx="7208596" cy="8306249"/>
          </a:xfrm>
          <a:prstGeom prst="rect">
            <a:avLst/>
          </a:prstGeom>
          <a:noFill/>
          <a:ln>
            <a:noFill/>
          </a:ln>
        </p:spPr>
      </p:pic>
      <p:sp>
        <p:nvSpPr>
          <p:cNvPr id="87" name="Google Shape;87;p16"/>
          <p:cNvSpPr txBox="1"/>
          <p:nvPr>
            <p:ph type="ctrTitle"/>
          </p:nvPr>
        </p:nvSpPr>
        <p:spPr>
          <a:xfrm>
            <a:off x="583175" y="3367375"/>
            <a:ext cx="7854000" cy="1470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sz="5200"/>
              <a:t>DeMedia</a:t>
            </a:r>
            <a:endParaRPr sz="5200"/>
          </a:p>
          <a:p>
            <a:pPr indent="0" lvl="0" marL="0" rtl="0" algn="l">
              <a:spcBef>
                <a:spcPts val="0"/>
              </a:spcBef>
              <a:spcAft>
                <a:spcPts val="0"/>
              </a:spcAft>
              <a:buClr>
                <a:schemeClr val="dk1"/>
              </a:buClr>
              <a:buSzPts val="1100"/>
              <a:buFont typeface="Arial"/>
              <a:buNone/>
            </a:pPr>
            <a:r>
              <a:rPr lang="en-US" sz="3600"/>
              <a:t>Decentralized Social Media Protocol</a:t>
            </a:r>
            <a:endParaRPr sz="3600"/>
          </a:p>
        </p:txBody>
      </p:sp>
      <p:sp>
        <p:nvSpPr>
          <p:cNvPr id="88" name="Google Shape;88;p16"/>
          <p:cNvSpPr txBox="1"/>
          <p:nvPr>
            <p:ph idx="1" type="subTitle"/>
          </p:nvPr>
        </p:nvSpPr>
        <p:spPr>
          <a:xfrm>
            <a:off x="583175" y="5018550"/>
            <a:ext cx="2303700" cy="555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sz="2800">
                <a:solidFill>
                  <a:srgbClr val="595959"/>
                </a:solidFill>
                <a:latin typeface="Arial"/>
                <a:ea typeface="Arial"/>
                <a:cs typeface="Arial"/>
                <a:sym typeface="Arial"/>
              </a:rPr>
              <a:t>TMP-23-234</a:t>
            </a:r>
            <a:endParaRPr/>
          </a:p>
        </p:txBody>
      </p:sp>
      <p:pic>
        <p:nvPicPr>
          <p:cNvPr id="89" name="Google Shape;89;p16"/>
          <p:cNvPicPr preferRelativeResize="0"/>
          <p:nvPr/>
        </p:nvPicPr>
        <p:blipFill rotWithShape="1">
          <a:blip r:embed="rId3">
            <a:alphaModFix amt="22000"/>
          </a:blip>
          <a:srcRect b="35963" l="0" r="60355" t="0"/>
          <a:stretch/>
        </p:blipFill>
        <p:spPr>
          <a:xfrm rot="-5400005">
            <a:off x="5577152" y="2880174"/>
            <a:ext cx="7208602" cy="8306249"/>
          </a:xfrm>
          <a:prstGeom prst="rect">
            <a:avLst/>
          </a:prstGeom>
          <a:noFill/>
          <a:ln>
            <a:noFill/>
          </a:ln>
        </p:spPr>
      </p:pic>
      <p:pic>
        <p:nvPicPr>
          <p:cNvPr id="90" name="Google Shape;90;p16"/>
          <p:cNvPicPr preferRelativeResize="0"/>
          <p:nvPr/>
        </p:nvPicPr>
        <p:blipFill rotWithShape="1">
          <a:blip r:embed="rId4">
            <a:alphaModFix/>
          </a:blip>
          <a:srcRect b="10150" l="10324" r="8886" t="8969"/>
          <a:stretch/>
        </p:blipFill>
        <p:spPr>
          <a:xfrm>
            <a:off x="8573750" y="483925"/>
            <a:ext cx="2642724" cy="2645750"/>
          </a:xfrm>
          <a:prstGeom prst="rect">
            <a:avLst/>
          </a:prstGeom>
          <a:noFill/>
          <a:ln>
            <a:noFill/>
          </a:ln>
        </p:spPr>
      </p:pic>
      <p:cxnSp>
        <p:nvCxnSpPr>
          <p:cNvPr id="91" name="Google Shape;91;p16"/>
          <p:cNvCxnSpPr/>
          <p:nvPr/>
        </p:nvCxnSpPr>
        <p:spPr>
          <a:xfrm>
            <a:off x="8076275" y="304575"/>
            <a:ext cx="3549900" cy="0"/>
          </a:xfrm>
          <a:prstGeom prst="straightConnector1">
            <a:avLst/>
          </a:prstGeom>
          <a:noFill/>
          <a:ln cap="flat" cmpd="sng" w="9525">
            <a:solidFill>
              <a:schemeClr val="dk2"/>
            </a:solidFill>
            <a:prstDash val="solid"/>
            <a:round/>
            <a:headEnd len="med" w="med" type="oval"/>
            <a:tailEnd len="med" w="med" type="none"/>
          </a:ln>
        </p:spPr>
      </p:cxnSp>
      <p:cxnSp>
        <p:nvCxnSpPr>
          <p:cNvPr id="92" name="Google Shape;92;p16"/>
          <p:cNvCxnSpPr/>
          <p:nvPr/>
        </p:nvCxnSpPr>
        <p:spPr>
          <a:xfrm>
            <a:off x="11647050" y="330700"/>
            <a:ext cx="0" cy="3654900"/>
          </a:xfrm>
          <a:prstGeom prst="straightConnector1">
            <a:avLst/>
          </a:prstGeom>
          <a:noFill/>
          <a:ln cap="flat" cmpd="sng" w="9525">
            <a:solidFill>
              <a:schemeClr val="dk2"/>
            </a:solidFill>
            <a:prstDash val="solid"/>
            <a:round/>
            <a:headEnd len="med" w="med" type="none"/>
            <a:tailEnd len="med" w="med" type="oval"/>
          </a:ln>
        </p:spPr>
      </p:cxnSp>
      <p:cxnSp>
        <p:nvCxnSpPr>
          <p:cNvPr id="93" name="Google Shape;93;p16"/>
          <p:cNvCxnSpPr/>
          <p:nvPr/>
        </p:nvCxnSpPr>
        <p:spPr>
          <a:xfrm rot="10800000">
            <a:off x="412400" y="6030850"/>
            <a:ext cx="3549900" cy="0"/>
          </a:xfrm>
          <a:prstGeom prst="straightConnector1">
            <a:avLst/>
          </a:prstGeom>
          <a:noFill/>
          <a:ln cap="flat" cmpd="sng" w="9525">
            <a:solidFill>
              <a:schemeClr val="dk2"/>
            </a:solidFill>
            <a:prstDash val="solid"/>
            <a:round/>
            <a:headEnd len="med" w="med" type="oval"/>
            <a:tailEnd len="med" w="med" type="none"/>
          </a:ln>
        </p:spPr>
      </p:cxnSp>
      <p:cxnSp>
        <p:nvCxnSpPr>
          <p:cNvPr id="94" name="Google Shape;94;p16"/>
          <p:cNvCxnSpPr/>
          <p:nvPr/>
        </p:nvCxnSpPr>
        <p:spPr>
          <a:xfrm rot="10800000">
            <a:off x="391525" y="2349825"/>
            <a:ext cx="0" cy="3654900"/>
          </a:xfrm>
          <a:prstGeom prst="straightConnector1">
            <a:avLst/>
          </a:prstGeom>
          <a:noFill/>
          <a:ln cap="flat" cmpd="sng" w="9525">
            <a:solidFill>
              <a:schemeClr val="dk2"/>
            </a:solidFill>
            <a:prstDash val="solid"/>
            <a:round/>
            <a:headEnd len="med" w="med" type="none"/>
            <a:tailEnd len="med" w="med" type="oval"/>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411050" y="304800"/>
            <a:ext cx="8427000" cy="792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SzPts val="990"/>
              <a:buNone/>
            </a:pPr>
            <a:r>
              <a:rPr lang="en-US" sz="3859"/>
              <a:t>Why Decentralization?</a:t>
            </a:r>
            <a:endParaRPr sz="3859"/>
          </a:p>
        </p:txBody>
      </p:sp>
      <p:sp>
        <p:nvSpPr>
          <p:cNvPr id="205" name="Google Shape;205;p25"/>
          <p:cNvSpPr txBox="1"/>
          <p:nvPr>
            <p:ph idx="1" type="body"/>
          </p:nvPr>
        </p:nvSpPr>
        <p:spPr>
          <a:xfrm>
            <a:off x="411050" y="1663725"/>
            <a:ext cx="6764100" cy="3378300"/>
          </a:xfrm>
          <a:prstGeom prst="rect">
            <a:avLst/>
          </a:prstGeom>
        </p:spPr>
        <p:txBody>
          <a:bodyPr anchorCtr="0" anchor="t" bIns="45700" lIns="91425" spcFirstLastPara="1" rIns="91425" wrap="square" tIns="45700">
            <a:normAutofit/>
          </a:bodyPr>
          <a:lstStyle/>
          <a:p>
            <a:pPr indent="-406400" lvl="0" marL="457200" rtl="0" algn="l">
              <a:lnSpc>
                <a:spcPct val="150000"/>
              </a:lnSpc>
              <a:spcBef>
                <a:spcPts val="0"/>
              </a:spcBef>
              <a:spcAft>
                <a:spcPts val="0"/>
              </a:spcAft>
              <a:buSzPts val="2800"/>
              <a:buChar char="❖"/>
            </a:pPr>
            <a:r>
              <a:rPr lang="en-US" sz="2800">
                <a:latin typeface="Arial"/>
                <a:ea typeface="Arial"/>
                <a:cs typeface="Arial"/>
                <a:sym typeface="Arial"/>
              </a:rPr>
              <a:t>Ownership over confidential data</a:t>
            </a:r>
            <a:endParaRPr sz="2800">
              <a:latin typeface="Arial"/>
              <a:ea typeface="Arial"/>
              <a:cs typeface="Arial"/>
              <a:sym typeface="Arial"/>
            </a:endParaRPr>
          </a:p>
          <a:p>
            <a:pPr indent="-406400" lvl="0" marL="457200" rtl="0" algn="l">
              <a:lnSpc>
                <a:spcPct val="150000"/>
              </a:lnSpc>
              <a:spcBef>
                <a:spcPts val="0"/>
              </a:spcBef>
              <a:spcAft>
                <a:spcPts val="0"/>
              </a:spcAft>
              <a:buSzPts val="2800"/>
              <a:buChar char="❖"/>
            </a:pPr>
            <a:r>
              <a:rPr lang="en-US" sz="2800">
                <a:latin typeface="Arial"/>
                <a:ea typeface="Arial"/>
                <a:cs typeface="Arial"/>
                <a:sym typeface="Arial"/>
              </a:rPr>
              <a:t>Less susceptible to data breaches</a:t>
            </a:r>
            <a:endParaRPr sz="2800">
              <a:latin typeface="Arial"/>
              <a:ea typeface="Arial"/>
              <a:cs typeface="Arial"/>
              <a:sym typeface="Arial"/>
            </a:endParaRPr>
          </a:p>
          <a:p>
            <a:pPr indent="-406400" lvl="0" marL="457200" rtl="0" algn="l">
              <a:lnSpc>
                <a:spcPct val="150000"/>
              </a:lnSpc>
              <a:spcBef>
                <a:spcPts val="0"/>
              </a:spcBef>
              <a:spcAft>
                <a:spcPts val="0"/>
              </a:spcAft>
              <a:buSzPts val="2800"/>
              <a:buChar char="❖"/>
            </a:pPr>
            <a:r>
              <a:rPr lang="en-US" sz="2800">
                <a:latin typeface="Arial"/>
                <a:ea typeface="Arial"/>
                <a:cs typeface="Arial"/>
                <a:sym typeface="Arial"/>
              </a:rPr>
              <a:t>Improved control over user content</a:t>
            </a:r>
            <a:endParaRPr sz="2800">
              <a:latin typeface="Arial"/>
              <a:ea typeface="Arial"/>
              <a:cs typeface="Arial"/>
              <a:sym typeface="Arial"/>
            </a:endParaRPr>
          </a:p>
          <a:p>
            <a:pPr indent="-406400" lvl="0" marL="457200" rtl="0" algn="l">
              <a:lnSpc>
                <a:spcPct val="150000"/>
              </a:lnSpc>
              <a:spcBef>
                <a:spcPts val="0"/>
              </a:spcBef>
              <a:spcAft>
                <a:spcPts val="0"/>
              </a:spcAft>
              <a:buSzPts val="2800"/>
              <a:buChar char="❖"/>
            </a:pPr>
            <a:r>
              <a:rPr lang="en-US" sz="2800">
                <a:latin typeface="Arial"/>
                <a:ea typeface="Arial"/>
                <a:cs typeface="Arial"/>
                <a:sym typeface="Arial"/>
              </a:rPr>
              <a:t>Censorship resistance</a:t>
            </a:r>
            <a:endParaRPr sz="2800">
              <a:latin typeface="Arial"/>
              <a:ea typeface="Arial"/>
              <a:cs typeface="Arial"/>
              <a:sym typeface="Arial"/>
            </a:endParaRPr>
          </a:p>
        </p:txBody>
      </p:sp>
      <p:pic>
        <p:nvPicPr>
          <p:cNvPr id="206" name="Google Shape;206;p25"/>
          <p:cNvPicPr preferRelativeResize="0"/>
          <p:nvPr/>
        </p:nvPicPr>
        <p:blipFill>
          <a:blip r:embed="rId3">
            <a:alphaModFix/>
          </a:blip>
          <a:stretch>
            <a:fillRect/>
          </a:stretch>
        </p:blipFill>
        <p:spPr>
          <a:xfrm>
            <a:off x="6494450" y="2666225"/>
            <a:ext cx="5392750" cy="3636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6"/>
          <p:cNvSpPr txBox="1"/>
          <p:nvPr>
            <p:ph type="title"/>
          </p:nvPr>
        </p:nvSpPr>
        <p:spPr>
          <a:xfrm>
            <a:off x="304800" y="304800"/>
            <a:ext cx="10739400" cy="7923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SzPts val="891"/>
              <a:buNone/>
            </a:pPr>
            <a:r>
              <a:rPr lang="en-US" sz="4800"/>
              <a:t>Objectives</a:t>
            </a:r>
            <a:endParaRPr sz="4800"/>
          </a:p>
        </p:txBody>
      </p:sp>
      <p:sp>
        <p:nvSpPr>
          <p:cNvPr id="213" name="Google Shape;213;p26"/>
          <p:cNvSpPr/>
          <p:nvPr/>
        </p:nvSpPr>
        <p:spPr>
          <a:xfrm>
            <a:off x="3428250" y="1319725"/>
            <a:ext cx="5335500" cy="14934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200"/>
              <a:t>Implement a protocol that facilitates the development of decentralized social media platforms.</a:t>
            </a:r>
            <a:endParaRPr b="1" sz="2200"/>
          </a:p>
        </p:txBody>
      </p:sp>
      <p:sp>
        <p:nvSpPr>
          <p:cNvPr id="214" name="Google Shape;214;p26"/>
          <p:cNvSpPr/>
          <p:nvPr/>
        </p:nvSpPr>
        <p:spPr>
          <a:xfrm>
            <a:off x="448900" y="3913425"/>
            <a:ext cx="2743200" cy="2066100"/>
          </a:xfrm>
          <a:prstGeom prst="rect">
            <a:avLst/>
          </a:prstGeom>
          <a:solidFill>
            <a:srgbClr val="666666"/>
          </a:solidFill>
          <a:ln cap="flat" cmpd="sng" w="9525">
            <a:solidFill>
              <a:srgbClr val="231B2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US" sz="2200">
                <a:solidFill>
                  <a:srgbClr val="FFFFFF"/>
                </a:solidFill>
              </a:rPr>
              <a:t>Implement a peer-to-peer</a:t>
            </a:r>
            <a:endParaRPr sz="2200">
              <a:solidFill>
                <a:srgbClr val="FFFFFF"/>
              </a:solidFill>
            </a:endParaRPr>
          </a:p>
          <a:p>
            <a:pPr indent="0" lvl="0" marL="0" marR="0" rtl="0" algn="ctr">
              <a:lnSpc>
                <a:spcPct val="100000"/>
              </a:lnSpc>
              <a:spcBef>
                <a:spcPts val="0"/>
              </a:spcBef>
              <a:spcAft>
                <a:spcPts val="0"/>
              </a:spcAft>
              <a:buClr>
                <a:schemeClr val="dk1"/>
              </a:buClr>
              <a:buSzPts val="1100"/>
              <a:buFont typeface="Arial"/>
              <a:buNone/>
            </a:pPr>
            <a:r>
              <a:rPr lang="en-US" sz="2200">
                <a:solidFill>
                  <a:srgbClr val="FFFFFF"/>
                </a:solidFill>
              </a:rPr>
              <a:t>communication protocol</a:t>
            </a:r>
            <a:endParaRPr sz="2200">
              <a:solidFill>
                <a:srgbClr val="FFFFFF"/>
              </a:solidFill>
            </a:endParaRPr>
          </a:p>
        </p:txBody>
      </p:sp>
      <p:sp>
        <p:nvSpPr>
          <p:cNvPr id="215" name="Google Shape;215;p26"/>
          <p:cNvSpPr/>
          <p:nvPr/>
        </p:nvSpPr>
        <p:spPr>
          <a:xfrm>
            <a:off x="3313800" y="3913425"/>
            <a:ext cx="2743200" cy="2066100"/>
          </a:xfrm>
          <a:prstGeom prst="rect">
            <a:avLst/>
          </a:prstGeom>
          <a:solidFill>
            <a:srgbClr val="D9D9D9"/>
          </a:solidFill>
          <a:ln cap="flat" cmpd="sng" w="9525">
            <a:solidFill>
              <a:srgbClr val="231B2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US" sz="2200"/>
              <a:t>Implement user data</a:t>
            </a:r>
            <a:endParaRPr sz="2200"/>
          </a:p>
          <a:p>
            <a:pPr indent="0" lvl="0" marL="0" marR="0" rtl="0" algn="ctr">
              <a:lnSpc>
                <a:spcPct val="100000"/>
              </a:lnSpc>
              <a:spcBef>
                <a:spcPts val="0"/>
              </a:spcBef>
              <a:spcAft>
                <a:spcPts val="0"/>
              </a:spcAft>
              <a:buClr>
                <a:schemeClr val="dk1"/>
              </a:buClr>
              <a:buSzPts val="1100"/>
              <a:buFont typeface="Arial"/>
              <a:buNone/>
            </a:pPr>
            <a:r>
              <a:rPr lang="en-US" sz="2200"/>
              <a:t>decentralization protocol</a:t>
            </a:r>
            <a:endParaRPr sz="2200"/>
          </a:p>
        </p:txBody>
      </p:sp>
      <p:sp>
        <p:nvSpPr>
          <p:cNvPr id="216" name="Google Shape;216;p26"/>
          <p:cNvSpPr/>
          <p:nvPr/>
        </p:nvSpPr>
        <p:spPr>
          <a:xfrm>
            <a:off x="6178700" y="3913425"/>
            <a:ext cx="2743200" cy="2066100"/>
          </a:xfrm>
          <a:prstGeom prst="rect">
            <a:avLst/>
          </a:prstGeom>
          <a:solidFill>
            <a:srgbClr val="666666"/>
          </a:solidFill>
          <a:ln cap="flat" cmpd="sng" w="9525">
            <a:solidFill>
              <a:srgbClr val="231B2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US" sz="2200">
                <a:solidFill>
                  <a:srgbClr val="FFFFFF"/>
                </a:solidFill>
              </a:rPr>
              <a:t>Implement a mechanism for</a:t>
            </a:r>
            <a:endParaRPr sz="2200">
              <a:solidFill>
                <a:srgbClr val="FFFFFF"/>
              </a:solidFill>
            </a:endParaRPr>
          </a:p>
          <a:p>
            <a:pPr indent="0" lvl="0" marL="0" marR="0" rtl="0" algn="ctr">
              <a:lnSpc>
                <a:spcPct val="100000"/>
              </a:lnSpc>
              <a:spcBef>
                <a:spcPts val="0"/>
              </a:spcBef>
              <a:spcAft>
                <a:spcPts val="0"/>
              </a:spcAft>
              <a:buClr>
                <a:schemeClr val="dk1"/>
              </a:buClr>
              <a:buSzPts val="1100"/>
              <a:buFont typeface="Arial"/>
              <a:buNone/>
            </a:pPr>
            <a:r>
              <a:rPr lang="en-US" sz="2200">
                <a:solidFill>
                  <a:srgbClr val="FFFFFF"/>
                </a:solidFill>
              </a:rPr>
              <a:t>decentralized data integrity</a:t>
            </a:r>
            <a:endParaRPr sz="2200">
              <a:solidFill>
                <a:srgbClr val="FFFFFF"/>
              </a:solidFill>
            </a:endParaRPr>
          </a:p>
        </p:txBody>
      </p:sp>
      <p:sp>
        <p:nvSpPr>
          <p:cNvPr id="217" name="Google Shape;217;p26"/>
          <p:cNvSpPr/>
          <p:nvPr/>
        </p:nvSpPr>
        <p:spPr>
          <a:xfrm>
            <a:off x="9043600" y="3913425"/>
            <a:ext cx="2743200" cy="2066100"/>
          </a:xfrm>
          <a:prstGeom prst="rect">
            <a:avLst/>
          </a:prstGeom>
          <a:solidFill>
            <a:srgbClr val="D9D9D9"/>
          </a:solidFill>
          <a:ln cap="flat" cmpd="sng" w="9525">
            <a:solidFill>
              <a:srgbClr val="231B2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US" sz="2200"/>
              <a:t>Implement a mechanism for</a:t>
            </a:r>
            <a:endParaRPr sz="2200"/>
          </a:p>
          <a:p>
            <a:pPr indent="0" lvl="0" marL="0" marR="0" rtl="0" algn="ctr">
              <a:lnSpc>
                <a:spcPct val="100000"/>
              </a:lnSpc>
              <a:spcBef>
                <a:spcPts val="0"/>
              </a:spcBef>
              <a:spcAft>
                <a:spcPts val="0"/>
              </a:spcAft>
              <a:buClr>
                <a:schemeClr val="dk1"/>
              </a:buClr>
              <a:buSzPts val="1100"/>
              <a:buFont typeface="Arial"/>
              <a:buNone/>
            </a:pPr>
            <a:r>
              <a:rPr lang="en-US" sz="2200"/>
              <a:t>decentralized </a:t>
            </a:r>
            <a:endParaRPr sz="2200"/>
          </a:p>
          <a:p>
            <a:pPr indent="0" lvl="0" marL="0" marR="0" rtl="0" algn="ctr">
              <a:lnSpc>
                <a:spcPct val="100000"/>
              </a:lnSpc>
              <a:spcBef>
                <a:spcPts val="0"/>
              </a:spcBef>
              <a:spcAft>
                <a:spcPts val="0"/>
              </a:spcAft>
              <a:buClr>
                <a:schemeClr val="dk1"/>
              </a:buClr>
              <a:buSzPts val="1100"/>
              <a:buFont typeface="Arial"/>
              <a:buNone/>
            </a:pPr>
            <a:r>
              <a:rPr lang="en-US" sz="2200"/>
              <a:t>data caching</a:t>
            </a:r>
            <a:endParaRPr sz="2200"/>
          </a:p>
        </p:txBody>
      </p:sp>
      <p:cxnSp>
        <p:nvCxnSpPr>
          <p:cNvPr id="218" name="Google Shape;218;p26"/>
          <p:cNvCxnSpPr>
            <a:stCxn id="213" idx="2"/>
            <a:endCxn id="214" idx="0"/>
          </p:cNvCxnSpPr>
          <p:nvPr/>
        </p:nvCxnSpPr>
        <p:spPr>
          <a:xfrm rot="5400000">
            <a:off x="3408000" y="1225525"/>
            <a:ext cx="1100400" cy="4275600"/>
          </a:xfrm>
          <a:prstGeom prst="bentConnector3">
            <a:avLst>
              <a:gd fmla="val 49995" name="adj1"/>
            </a:avLst>
          </a:prstGeom>
          <a:noFill/>
          <a:ln cap="flat" cmpd="sng" w="9525">
            <a:solidFill>
              <a:schemeClr val="dk1"/>
            </a:solidFill>
            <a:prstDash val="solid"/>
            <a:round/>
            <a:headEnd len="med" w="med" type="none"/>
            <a:tailEnd len="med" w="med" type="stealth"/>
          </a:ln>
        </p:spPr>
      </p:cxnSp>
      <p:cxnSp>
        <p:nvCxnSpPr>
          <p:cNvPr id="219" name="Google Shape;219;p26"/>
          <p:cNvCxnSpPr>
            <a:stCxn id="213" idx="2"/>
            <a:endCxn id="215" idx="0"/>
          </p:cNvCxnSpPr>
          <p:nvPr/>
        </p:nvCxnSpPr>
        <p:spPr>
          <a:xfrm rot="5400000">
            <a:off x="4840500" y="2658025"/>
            <a:ext cx="1100400" cy="1410600"/>
          </a:xfrm>
          <a:prstGeom prst="bentConnector3">
            <a:avLst>
              <a:gd fmla="val 49995" name="adj1"/>
            </a:avLst>
          </a:prstGeom>
          <a:noFill/>
          <a:ln cap="flat" cmpd="sng" w="9525">
            <a:solidFill>
              <a:schemeClr val="dk1"/>
            </a:solidFill>
            <a:prstDash val="solid"/>
            <a:round/>
            <a:headEnd len="med" w="med" type="none"/>
            <a:tailEnd len="med" w="med" type="stealth"/>
          </a:ln>
        </p:spPr>
      </p:cxnSp>
      <p:cxnSp>
        <p:nvCxnSpPr>
          <p:cNvPr id="220" name="Google Shape;220;p26"/>
          <p:cNvCxnSpPr>
            <a:stCxn id="213" idx="2"/>
            <a:endCxn id="216" idx="0"/>
          </p:cNvCxnSpPr>
          <p:nvPr/>
        </p:nvCxnSpPr>
        <p:spPr>
          <a:xfrm flipH="1" rot="-5400000">
            <a:off x="6273000" y="2636125"/>
            <a:ext cx="1100400" cy="1454400"/>
          </a:xfrm>
          <a:prstGeom prst="bentConnector3">
            <a:avLst>
              <a:gd fmla="val 49995" name="adj1"/>
            </a:avLst>
          </a:prstGeom>
          <a:noFill/>
          <a:ln cap="flat" cmpd="sng" w="9525">
            <a:solidFill>
              <a:schemeClr val="dk1"/>
            </a:solidFill>
            <a:prstDash val="solid"/>
            <a:round/>
            <a:headEnd len="med" w="med" type="none"/>
            <a:tailEnd len="med" w="med" type="stealth"/>
          </a:ln>
        </p:spPr>
      </p:cxnSp>
      <p:cxnSp>
        <p:nvCxnSpPr>
          <p:cNvPr id="221" name="Google Shape;221;p26"/>
          <p:cNvCxnSpPr>
            <a:stCxn id="213" idx="2"/>
            <a:endCxn id="217" idx="0"/>
          </p:cNvCxnSpPr>
          <p:nvPr/>
        </p:nvCxnSpPr>
        <p:spPr>
          <a:xfrm flipH="1" rot="-5400000">
            <a:off x="7705350" y="1203775"/>
            <a:ext cx="1100400" cy="4319100"/>
          </a:xfrm>
          <a:prstGeom prst="bentConnector3">
            <a:avLst>
              <a:gd fmla="val 49995" name="adj1"/>
            </a:avLst>
          </a:prstGeom>
          <a:noFill/>
          <a:ln cap="flat" cmpd="sng" w="9525">
            <a:solidFill>
              <a:schemeClr val="dk1"/>
            </a:solidFill>
            <a:prstDash val="solid"/>
            <a:round/>
            <a:headEnd len="med" w="med" type="none"/>
            <a:tailEnd len="med" w="med" type="stealth"/>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7"/>
          <p:cNvSpPr txBox="1"/>
          <p:nvPr>
            <p:ph type="title"/>
          </p:nvPr>
        </p:nvSpPr>
        <p:spPr>
          <a:xfrm>
            <a:off x="304800" y="304800"/>
            <a:ext cx="10739400" cy="792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SzPts val="990"/>
              <a:buNone/>
            </a:pPr>
            <a:r>
              <a:rPr lang="en-US" sz="3859"/>
              <a:t>Overall System Architecture</a:t>
            </a:r>
            <a:endParaRPr sz="3859"/>
          </a:p>
        </p:txBody>
      </p:sp>
      <p:pic>
        <p:nvPicPr>
          <p:cNvPr id="228" name="Google Shape;228;p27"/>
          <p:cNvPicPr preferRelativeResize="0"/>
          <p:nvPr/>
        </p:nvPicPr>
        <p:blipFill>
          <a:blip r:embed="rId3">
            <a:alphaModFix/>
          </a:blip>
          <a:stretch>
            <a:fillRect/>
          </a:stretch>
        </p:blipFill>
        <p:spPr>
          <a:xfrm>
            <a:off x="2090275" y="1325900"/>
            <a:ext cx="8015323" cy="50897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8"/>
          <p:cNvSpPr txBox="1"/>
          <p:nvPr>
            <p:ph type="title"/>
          </p:nvPr>
        </p:nvSpPr>
        <p:spPr>
          <a:xfrm>
            <a:off x="304800" y="304800"/>
            <a:ext cx="10739400" cy="7923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4000"/>
              <a:buFont typeface="Arial"/>
              <a:buNone/>
            </a:pPr>
            <a:r>
              <a:rPr b="0" lang="en-US"/>
              <a:t>REFERENCES</a:t>
            </a:r>
            <a:endParaRPr b="0"/>
          </a:p>
        </p:txBody>
      </p:sp>
      <p:sp>
        <p:nvSpPr>
          <p:cNvPr id="234" name="Google Shape;234;p28"/>
          <p:cNvSpPr txBox="1"/>
          <p:nvPr>
            <p:ph idx="1" type="body"/>
          </p:nvPr>
        </p:nvSpPr>
        <p:spPr>
          <a:xfrm>
            <a:off x="304800" y="1435825"/>
            <a:ext cx="11684100" cy="47421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200"/>
              </a:spcBef>
              <a:spcAft>
                <a:spcPts val="0"/>
              </a:spcAft>
              <a:buClr>
                <a:schemeClr val="dk1"/>
              </a:buClr>
              <a:buSzPts val="1100"/>
              <a:buFont typeface="Arial"/>
              <a:buNone/>
            </a:pPr>
            <a:r>
              <a:rPr lang="en-US" sz="2000">
                <a:solidFill>
                  <a:schemeClr val="dk1"/>
                </a:solidFill>
                <a:latin typeface="Arial"/>
                <a:ea typeface="Arial"/>
                <a:cs typeface="Arial"/>
                <a:sym typeface="Arial"/>
              </a:rPr>
              <a:t>[1] “Social Media Overview,” </a:t>
            </a:r>
            <a:r>
              <a:rPr i="1" lang="en-US" sz="2000">
                <a:solidFill>
                  <a:schemeClr val="dk1"/>
                </a:solidFill>
                <a:latin typeface="Arial"/>
                <a:ea typeface="Arial"/>
                <a:cs typeface="Arial"/>
                <a:sym typeface="Arial"/>
              </a:rPr>
              <a:t>Tufts University Relations</a:t>
            </a:r>
            <a:r>
              <a:rPr lang="en-US" sz="2000">
                <a:solidFill>
                  <a:schemeClr val="dk1"/>
                </a:solidFill>
                <a:latin typeface="Arial"/>
                <a:ea typeface="Arial"/>
                <a:cs typeface="Arial"/>
                <a:sym typeface="Arial"/>
              </a:rPr>
              <a:t>, 05-Mar-2021. [Online]. Available: https://communications.tufts.edu/marketing-and-branding/social-media-overview/. [Accessed: 24-Mar-2023]. </a:t>
            </a:r>
            <a:endParaRPr sz="2000">
              <a:solidFill>
                <a:schemeClr val="dk1"/>
              </a:solidFill>
              <a:latin typeface="Arial"/>
              <a:ea typeface="Arial"/>
              <a:cs typeface="Arial"/>
              <a:sym typeface="Arial"/>
            </a:endParaRPr>
          </a:p>
          <a:p>
            <a:pPr indent="0" lvl="0" marL="0" rtl="0" algn="l">
              <a:lnSpc>
                <a:spcPct val="115000"/>
              </a:lnSpc>
              <a:spcBef>
                <a:spcPts val="1200"/>
              </a:spcBef>
              <a:spcAft>
                <a:spcPts val="1200"/>
              </a:spcAft>
              <a:buClr>
                <a:schemeClr val="dk1"/>
              </a:buClr>
              <a:buSzPts val="1100"/>
              <a:buNone/>
            </a:pPr>
            <a:r>
              <a:rPr lang="en-US" sz="2000">
                <a:solidFill>
                  <a:schemeClr val="dk1"/>
                </a:solidFill>
                <a:latin typeface="Arial"/>
                <a:ea typeface="Arial"/>
                <a:cs typeface="Arial"/>
                <a:sym typeface="Arial"/>
              </a:rPr>
              <a:t>[2] “Most popular social media 2004/2022,” </a:t>
            </a:r>
            <a:r>
              <a:rPr i="1" lang="en-US" sz="2000">
                <a:solidFill>
                  <a:schemeClr val="dk1"/>
                </a:solidFill>
                <a:latin typeface="Arial"/>
                <a:ea typeface="Arial"/>
                <a:cs typeface="Arial"/>
                <a:sym typeface="Arial"/>
              </a:rPr>
              <a:t>Statistics and Data</a:t>
            </a:r>
            <a:r>
              <a:rPr lang="en-US" sz="2000">
                <a:solidFill>
                  <a:schemeClr val="dk1"/>
                </a:solidFill>
                <a:latin typeface="Arial"/>
                <a:ea typeface="Arial"/>
                <a:cs typeface="Arial"/>
                <a:sym typeface="Arial"/>
              </a:rPr>
              <a:t>, 29-Jun-2022. [Online]. Available: https://statisticsanddata.org/data/most-popular-social-media-in-history/. [Accessed: 24-Mar-2023]. </a:t>
            </a:r>
            <a:endParaRPr sz="2000">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9"/>
          <p:cNvSpPr txBox="1"/>
          <p:nvPr>
            <p:ph type="title"/>
          </p:nvPr>
        </p:nvSpPr>
        <p:spPr>
          <a:xfrm>
            <a:off x="1943688" y="4558500"/>
            <a:ext cx="8304600" cy="9012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1100"/>
              <a:buFont typeface="Arial"/>
              <a:buNone/>
            </a:pPr>
            <a:r>
              <a:rPr lang="en-US" sz="3711"/>
              <a:t>PERERA B.S.S | </a:t>
            </a:r>
            <a:r>
              <a:rPr b="0" lang="en-US" sz="3600"/>
              <a:t>IT20254698 | IT</a:t>
            </a:r>
            <a:endParaRPr sz="3600"/>
          </a:p>
        </p:txBody>
      </p:sp>
      <p:sp>
        <p:nvSpPr>
          <p:cNvPr id="240" name="Google Shape;240;p29"/>
          <p:cNvSpPr txBox="1"/>
          <p:nvPr>
            <p:ph idx="1" type="body"/>
          </p:nvPr>
        </p:nvSpPr>
        <p:spPr>
          <a:xfrm>
            <a:off x="914388" y="3130800"/>
            <a:ext cx="10363200" cy="901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None/>
            </a:pPr>
            <a:r>
              <a:rPr lang="en-US" sz="4900">
                <a:solidFill>
                  <a:schemeClr val="dk1"/>
                </a:solidFill>
                <a:latin typeface="Arial"/>
                <a:ea typeface="Arial"/>
                <a:cs typeface="Arial"/>
                <a:sym typeface="Arial"/>
              </a:rPr>
              <a:t>PEER TO PEER COMMUNICATION</a:t>
            </a:r>
            <a:endParaRPr sz="4900">
              <a:solidFill>
                <a:schemeClr val="dk1"/>
              </a:solidFill>
              <a:latin typeface="Arial"/>
              <a:ea typeface="Arial"/>
              <a:cs typeface="Arial"/>
              <a:sym typeface="Arial"/>
            </a:endParaRPr>
          </a:p>
        </p:txBody>
      </p:sp>
      <p:sp>
        <p:nvSpPr>
          <p:cNvPr id="241" name="Google Shape;241;p29"/>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IT20254698</a:t>
            </a:r>
            <a:r>
              <a:rPr lang="en-US" sz="1800">
                <a:solidFill>
                  <a:schemeClr val="dk1"/>
                </a:solidFill>
                <a:latin typeface="Cambria"/>
                <a:ea typeface="Cambria"/>
                <a:cs typeface="Cambria"/>
                <a:sym typeface="Cambria"/>
              </a:rPr>
              <a:t>   |   </a:t>
            </a:r>
            <a:r>
              <a:rPr lang="en-US" sz="1800">
                <a:solidFill>
                  <a:schemeClr val="dk1"/>
                </a:solidFill>
                <a:latin typeface="Cambria"/>
                <a:ea typeface="Cambria"/>
                <a:cs typeface="Cambria"/>
                <a:sym typeface="Cambria"/>
              </a:rPr>
              <a:t>Perera </a:t>
            </a:r>
            <a:r>
              <a:rPr lang="en-US" sz="1800">
                <a:solidFill>
                  <a:schemeClr val="dk1"/>
                </a:solidFill>
                <a:latin typeface="Cambria"/>
                <a:ea typeface="Cambria"/>
                <a:cs typeface="Cambria"/>
                <a:sym typeface="Cambria"/>
              </a:rPr>
              <a:t>B</a:t>
            </a:r>
            <a:r>
              <a:rPr lang="en-US" sz="1800">
                <a:solidFill>
                  <a:schemeClr val="dk1"/>
                </a:solidFill>
                <a:latin typeface="Cambria"/>
                <a:ea typeface="Cambria"/>
                <a:cs typeface="Cambria"/>
                <a:sym typeface="Cambria"/>
              </a:rPr>
              <a:t>.S.S.</a:t>
            </a:r>
            <a:r>
              <a:rPr b="1"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TMP 23-234</a:t>
            </a:r>
            <a:endParaRPr/>
          </a:p>
        </p:txBody>
      </p:sp>
      <p:pic>
        <p:nvPicPr>
          <p:cNvPr id="242" name="Google Shape;242;p29"/>
          <p:cNvPicPr preferRelativeResize="0"/>
          <p:nvPr/>
        </p:nvPicPr>
        <p:blipFill>
          <a:blip r:embed="rId3">
            <a:alphaModFix/>
          </a:blip>
          <a:stretch>
            <a:fillRect/>
          </a:stretch>
        </p:blipFill>
        <p:spPr>
          <a:xfrm>
            <a:off x="10113025" y="128825"/>
            <a:ext cx="2016925" cy="2593174"/>
          </a:xfrm>
          <a:prstGeom prst="rect">
            <a:avLst/>
          </a:prstGeom>
          <a:noFill/>
          <a:ln>
            <a:noFill/>
          </a:ln>
        </p:spPr>
      </p:pic>
      <p:pic>
        <p:nvPicPr>
          <p:cNvPr id="243" name="Google Shape;243;p29"/>
          <p:cNvPicPr preferRelativeResize="0"/>
          <p:nvPr/>
        </p:nvPicPr>
        <p:blipFill rotWithShape="1">
          <a:blip r:embed="rId4">
            <a:alphaModFix amt="22000"/>
          </a:blip>
          <a:srcRect b="35963" l="0" r="60355" t="0"/>
          <a:stretch/>
        </p:blipFill>
        <p:spPr>
          <a:xfrm rot="5399998">
            <a:off x="-682323" y="-4417800"/>
            <a:ext cx="7208596" cy="83062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0"/>
          <p:cNvSpPr txBox="1"/>
          <p:nvPr>
            <p:ph type="title"/>
          </p:nvPr>
        </p:nvSpPr>
        <p:spPr>
          <a:xfrm>
            <a:off x="304800" y="304800"/>
            <a:ext cx="10739400" cy="792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Arial"/>
              <a:buNone/>
            </a:pPr>
            <a:r>
              <a:rPr lang="en-US"/>
              <a:t>Introduction</a:t>
            </a:r>
            <a:endParaRPr/>
          </a:p>
        </p:txBody>
      </p:sp>
      <p:sp>
        <p:nvSpPr>
          <p:cNvPr id="249" name="Google Shape;249;p30"/>
          <p:cNvSpPr txBox="1"/>
          <p:nvPr>
            <p:ph idx="1" type="body"/>
          </p:nvPr>
        </p:nvSpPr>
        <p:spPr>
          <a:xfrm>
            <a:off x="304800" y="1143000"/>
            <a:ext cx="11684100" cy="51816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3200"/>
              <a:buChar char="❖"/>
            </a:pPr>
            <a:r>
              <a:rPr lang="en-US">
                <a:latin typeface="Arial"/>
                <a:ea typeface="Arial"/>
                <a:cs typeface="Arial"/>
                <a:sym typeface="Arial"/>
              </a:rPr>
              <a:t>Successful projects in past</a:t>
            </a:r>
            <a:endParaRPr>
              <a:latin typeface="Arial"/>
              <a:ea typeface="Arial"/>
              <a:cs typeface="Arial"/>
              <a:sym typeface="Arial"/>
            </a:endParaRPr>
          </a:p>
          <a:p>
            <a:pPr indent="-374650" lvl="1" marL="742950" rtl="0" algn="l">
              <a:spcBef>
                <a:spcPts val="0"/>
              </a:spcBef>
              <a:spcAft>
                <a:spcPts val="0"/>
              </a:spcAft>
              <a:buSzPts val="3200"/>
              <a:buChar char="➢"/>
            </a:pPr>
            <a:r>
              <a:rPr lang="en-US" sz="2400">
                <a:latin typeface="Arial"/>
                <a:ea typeface="Arial"/>
                <a:cs typeface="Arial"/>
                <a:sym typeface="Arial"/>
              </a:rPr>
              <a:t>Skype [1]</a:t>
            </a:r>
            <a:endParaRPr sz="2400">
              <a:latin typeface="Arial"/>
              <a:ea typeface="Arial"/>
              <a:cs typeface="Arial"/>
              <a:sym typeface="Arial"/>
            </a:endParaRPr>
          </a:p>
          <a:p>
            <a:pPr indent="-374650" lvl="1" marL="742950" rtl="0" algn="l">
              <a:spcBef>
                <a:spcPts val="0"/>
              </a:spcBef>
              <a:spcAft>
                <a:spcPts val="0"/>
              </a:spcAft>
              <a:buSzPts val="3200"/>
              <a:buChar char="➢"/>
            </a:pPr>
            <a:r>
              <a:rPr lang="en-US" sz="2400">
                <a:latin typeface="Arial"/>
                <a:ea typeface="Arial"/>
                <a:cs typeface="Arial"/>
                <a:sym typeface="Arial"/>
              </a:rPr>
              <a:t>Gnutella [2]</a:t>
            </a:r>
            <a:endParaRPr sz="2400">
              <a:latin typeface="Arial"/>
              <a:ea typeface="Arial"/>
              <a:cs typeface="Arial"/>
              <a:sym typeface="Arial"/>
            </a:endParaRPr>
          </a:p>
          <a:p>
            <a:pPr indent="-374650" lvl="1" marL="742950" rtl="0" algn="l">
              <a:spcBef>
                <a:spcPts val="0"/>
              </a:spcBef>
              <a:spcAft>
                <a:spcPts val="0"/>
              </a:spcAft>
              <a:buSzPts val="3200"/>
              <a:buChar char="➢"/>
            </a:pPr>
            <a:r>
              <a:rPr lang="en-US" sz="2400">
                <a:latin typeface="Arial"/>
                <a:ea typeface="Arial"/>
                <a:cs typeface="Arial"/>
                <a:sym typeface="Arial"/>
              </a:rPr>
              <a:t>Kazaa [2]</a:t>
            </a:r>
            <a:endParaRPr sz="2400">
              <a:latin typeface="Arial"/>
              <a:ea typeface="Arial"/>
              <a:cs typeface="Arial"/>
              <a:sym typeface="Arial"/>
            </a:endParaRPr>
          </a:p>
          <a:p>
            <a:pPr indent="-374650" lvl="1" marL="742950" rtl="0" algn="l">
              <a:spcBef>
                <a:spcPts val="0"/>
              </a:spcBef>
              <a:spcAft>
                <a:spcPts val="0"/>
              </a:spcAft>
              <a:buSzPts val="3200"/>
              <a:buChar char="➢"/>
            </a:pPr>
            <a:r>
              <a:rPr lang="en-US" sz="2400">
                <a:latin typeface="Arial"/>
                <a:ea typeface="Arial"/>
                <a:cs typeface="Arial"/>
                <a:sym typeface="Arial"/>
              </a:rPr>
              <a:t>eMule [3]</a:t>
            </a:r>
            <a:endParaRPr sz="2400">
              <a:latin typeface="Arial"/>
              <a:ea typeface="Arial"/>
              <a:cs typeface="Arial"/>
              <a:sym typeface="Arial"/>
            </a:endParaRPr>
          </a:p>
          <a:p>
            <a:pPr indent="-374650" lvl="1" marL="742950" rtl="0" algn="l">
              <a:spcBef>
                <a:spcPts val="0"/>
              </a:spcBef>
              <a:spcAft>
                <a:spcPts val="0"/>
              </a:spcAft>
              <a:buSzPts val="3200"/>
              <a:buChar char="➢"/>
            </a:pPr>
            <a:r>
              <a:rPr lang="en-US" sz="2400">
                <a:latin typeface="Arial"/>
                <a:ea typeface="Arial"/>
                <a:cs typeface="Arial"/>
                <a:sym typeface="Arial"/>
              </a:rPr>
              <a:t>Torrent [4]</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250" name="Google Shape;250;p30"/>
          <p:cNvSpPr/>
          <p:nvPr/>
        </p:nvSpPr>
        <p:spPr>
          <a:xfrm>
            <a:off x="2632435" y="6492874"/>
            <a:ext cx="6816365"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IT20254698</a:t>
            </a:r>
            <a:r>
              <a:rPr lang="en-US" sz="1800">
                <a:solidFill>
                  <a:schemeClr val="dk1"/>
                </a:solidFill>
                <a:latin typeface="Cambria"/>
                <a:ea typeface="Cambria"/>
                <a:cs typeface="Cambria"/>
                <a:sym typeface="Cambria"/>
              </a:rPr>
              <a:t>   |   </a:t>
            </a:r>
            <a:r>
              <a:rPr lang="en-US" sz="1800">
                <a:solidFill>
                  <a:schemeClr val="dk1"/>
                </a:solidFill>
                <a:latin typeface="Cambria"/>
                <a:ea typeface="Cambria"/>
                <a:cs typeface="Cambria"/>
                <a:sym typeface="Cambria"/>
              </a:rPr>
              <a:t>Perera B.S.S.</a:t>
            </a:r>
            <a:r>
              <a:rPr b="1"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TMP 23-234</a:t>
            </a:r>
            <a:endParaRPr/>
          </a:p>
        </p:txBody>
      </p:sp>
      <p:pic>
        <p:nvPicPr>
          <p:cNvPr id="251" name="Google Shape;251;p30"/>
          <p:cNvPicPr preferRelativeResize="0"/>
          <p:nvPr/>
        </p:nvPicPr>
        <p:blipFill>
          <a:blip r:embed="rId3">
            <a:alphaModFix/>
          </a:blip>
          <a:stretch>
            <a:fillRect/>
          </a:stretch>
        </p:blipFill>
        <p:spPr>
          <a:xfrm>
            <a:off x="9222250" y="2409162"/>
            <a:ext cx="2039675" cy="2039675"/>
          </a:xfrm>
          <a:prstGeom prst="rect">
            <a:avLst/>
          </a:prstGeom>
          <a:noFill/>
          <a:ln>
            <a:noFill/>
          </a:ln>
        </p:spPr>
      </p:pic>
      <p:pic>
        <p:nvPicPr>
          <p:cNvPr id="252" name="Google Shape;252;p30"/>
          <p:cNvPicPr preferRelativeResize="0"/>
          <p:nvPr/>
        </p:nvPicPr>
        <p:blipFill>
          <a:blip r:embed="rId4">
            <a:alphaModFix/>
          </a:blip>
          <a:stretch>
            <a:fillRect/>
          </a:stretch>
        </p:blipFill>
        <p:spPr>
          <a:xfrm>
            <a:off x="7297725" y="4399575"/>
            <a:ext cx="3598953" cy="1925025"/>
          </a:xfrm>
          <a:prstGeom prst="rect">
            <a:avLst/>
          </a:prstGeom>
          <a:noFill/>
          <a:ln>
            <a:noFill/>
          </a:ln>
        </p:spPr>
      </p:pic>
      <p:pic>
        <p:nvPicPr>
          <p:cNvPr id="253" name="Google Shape;253;p30"/>
          <p:cNvPicPr preferRelativeResize="0"/>
          <p:nvPr/>
        </p:nvPicPr>
        <p:blipFill>
          <a:blip r:embed="rId5">
            <a:alphaModFix/>
          </a:blip>
          <a:stretch>
            <a:fillRect/>
          </a:stretch>
        </p:blipFill>
        <p:spPr>
          <a:xfrm>
            <a:off x="6213825" y="1397125"/>
            <a:ext cx="2251851" cy="3002450"/>
          </a:xfrm>
          <a:prstGeom prst="rect">
            <a:avLst/>
          </a:prstGeom>
          <a:noFill/>
          <a:ln>
            <a:noFill/>
          </a:ln>
        </p:spPr>
      </p:pic>
      <p:pic>
        <p:nvPicPr>
          <p:cNvPr id="254" name="Google Shape;254;p30"/>
          <p:cNvPicPr preferRelativeResize="0"/>
          <p:nvPr/>
        </p:nvPicPr>
        <p:blipFill>
          <a:blip r:embed="rId6">
            <a:alphaModFix/>
          </a:blip>
          <a:stretch>
            <a:fillRect/>
          </a:stretch>
        </p:blipFill>
        <p:spPr>
          <a:xfrm>
            <a:off x="4867000" y="4274396"/>
            <a:ext cx="1897775" cy="1890191"/>
          </a:xfrm>
          <a:prstGeom prst="rect">
            <a:avLst/>
          </a:prstGeom>
          <a:noFill/>
          <a:ln>
            <a:noFill/>
          </a:ln>
        </p:spPr>
      </p:pic>
      <p:pic>
        <p:nvPicPr>
          <p:cNvPr id="255" name="Google Shape;255;p30"/>
          <p:cNvPicPr preferRelativeResize="0"/>
          <p:nvPr/>
        </p:nvPicPr>
        <p:blipFill>
          <a:blip r:embed="rId7">
            <a:alphaModFix/>
          </a:blip>
          <a:stretch>
            <a:fillRect/>
          </a:stretch>
        </p:blipFill>
        <p:spPr>
          <a:xfrm>
            <a:off x="8005787" y="363700"/>
            <a:ext cx="1897774" cy="192502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1"/>
          <p:cNvSpPr txBox="1"/>
          <p:nvPr>
            <p:ph type="title"/>
          </p:nvPr>
        </p:nvSpPr>
        <p:spPr>
          <a:xfrm>
            <a:off x="304800" y="304800"/>
            <a:ext cx="10739400" cy="792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Arial"/>
              <a:buNone/>
            </a:pPr>
            <a:r>
              <a:rPr lang="en-US"/>
              <a:t>Research Problem</a:t>
            </a:r>
            <a:endParaRPr/>
          </a:p>
        </p:txBody>
      </p:sp>
      <p:sp>
        <p:nvSpPr>
          <p:cNvPr id="261" name="Google Shape;261;p31"/>
          <p:cNvSpPr txBox="1"/>
          <p:nvPr>
            <p:ph idx="1" type="body"/>
          </p:nvPr>
        </p:nvSpPr>
        <p:spPr>
          <a:xfrm>
            <a:off x="418400" y="1404850"/>
            <a:ext cx="11570400" cy="2313600"/>
          </a:xfrm>
          <a:prstGeom prst="rect">
            <a:avLst/>
          </a:prstGeom>
          <a:noFill/>
          <a:ln>
            <a:noFill/>
          </a:ln>
        </p:spPr>
        <p:txBody>
          <a:bodyPr anchorCtr="0" anchor="t" bIns="45700" lIns="91425" spcFirstLastPara="1" rIns="91425" wrap="square" tIns="45700">
            <a:normAutofit/>
          </a:bodyPr>
          <a:lstStyle/>
          <a:p>
            <a:pPr indent="-419100" lvl="0" marL="342900" rtl="0" algn="l">
              <a:lnSpc>
                <a:spcPct val="115000"/>
              </a:lnSpc>
              <a:spcBef>
                <a:spcPts val="0"/>
              </a:spcBef>
              <a:spcAft>
                <a:spcPts val="0"/>
              </a:spcAft>
              <a:buSzPts val="3000"/>
              <a:buChar char="❖"/>
            </a:pPr>
            <a:r>
              <a:rPr lang="en-US" sz="3000">
                <a:latin typeface="Arial"/>
                <a:ea typeface="Arial"/>
                <a:cs typeface="Arial"/>
                <a:sym typeface="Arial"/>
              </a:rPr>
              <a:t>What is the best way to communicate in peer to peer network</a:t>
            </a:r>
            <a:endParaRPr sz="3000">
              <a:latin typeface="Arial"/>
              <a:ea typeface="Arial"/>
              <a:cs typeface="Arial"/>
              <a:sym typeface="Arial"/>
            </a:endParaRPr>
          </a:p>
          <a:p>
            <a:pPr indent="-419100" lvl="0" marL="342900" rtl="0" algn="l">
              <a:lnSpc>
                <a:spcPct val="115000"/>
              </a:lnSpc>
              <a:spcBef>
                <a:spcPts val="0"/>
              </a:spcBef>
              <a:spcAft>
                <a:spcPts val="0"/>
              </a:spcAft>
              <a:buSzPts val="3000"/>
              <a:buChar char="❖"/>
            </a:pPr>
            <a:r>
              <a:rPr lang="en-US" sz="3000">
                <a:latin typeface="Arial"/>
                <a:ea typeface="Arial"/>
                <a:cs typeface="Arial"/>
                <a:sym typeface="Arial"/>
              </a:rPr>
              <a:t>How to scale peer to peer communication network</a:t>
            </a:r>
            <a:endParaRPr sz="3000">
              <a:latin typeface="Arial"/>
              <a:ea typeface="Arial"/>
              <a:cs typeface="Arial"/>
              <a:sym typeface="Arial"/>
            </a:endParaRPr>
          </a:p>
          <a:p>
            <a:pPr indent="-419100" lvl="0" marL="342900" rtl="0" algn="l">
              <a:lnSpc>
                <a:spcPct val="115000"/>
              </a:lnSpc>
              <a:spcBef>
                <a:spcPts val="0"/>
              </a:spcBef>
              <a:spcAft>
                <a:spcPts val="0"/>
              </a:spcAft>
              <a:buSzPts val="3000"/>
              <a:buChar char="❖"/>
            </a:pPr>
            <a:r>
              <a:rPr lang="en-US" sz="3000">
                <a:latin typeface="Arial"/>
                <a:ea typeface="Arial"/>
                <a:cs typeface="Arial"/>
                <a:sym typeface="Arial"/>
              </a:rPr>
              <a:t>How to implement general purpose peer to peer protocol</a:t>
            </a:r>
            <a:endParaRPr sz="3000">
              <a:latin typeface="Arial"/>
              <a:ea typeface="Arial"/>
              <a:cs typeface="Arial"/>
              <a:sym typeface="Arial"/>
            </a:endParaRPr>
          </a:p>
        </p:txBody>
      </p:sp>
      <p:sp>
        <p:nvSpPr>
          <p:cNvPr id="262" name="Google Shape;262;p31"/>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IT20254698</a:t>
            </a:r>
            <a:r>
              <a:rPr lang="en-US" sz="1800">
                <a:solidFill>
                  <a:schemeClr val="dk1"/>
                </a:solidFill>
                <a:latin typeface="Cambria"/>
                <a:ea typeface="Cambria"/>
                <a:cs typeface="Cambria"/>
                <a:sym typeface="Cambria"/>
              </a:rPr>
              <a:t>   |   </a:t>
            </a:r>
            <a:r>
              <a:rPr lang="en-US" sz="1800">
                <a:solidFill>
                  <a:schemeClr val="dk1"/>
                </a:solidFill>
                <a:latin typeface="Cambria"/>
                <a:ea typeface="Cambria"/>
                <a:cs typeface="Cambria"/>
                <a:sym typeface="Cambria"/>
              </a:rPr>
              <a:t>Perera B.S.S.</a:t>
            </a:r>
            <a:r>
              <a:rPr b="1"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TMP 23-234</a:t>
            </a:r>
            <a:endParaRPr/>
          </a:p>
        </p:txBody>
      </p:sp>
      <p:pic>
        <p:nvPicPr>
          <p:cNvPr id="263" name="Google Shape;263;p31"/>
          <p:cNvPicPr preferRelativeResize="0"/>
          <p:nvPr/>
        </p:nvPicPr>
        <p:blipFill>
          <a:blip r:embed="rId3">
            <a:alphaModFix/>
          </a:blip>
          <a:stretch>
            <a:fillRect/>
          </a:stretch>
        </p:blipFill>
        <p:spPr>
          <a:xfrm>
            <a:off x="1610463" y="3208900"/>
            <a:ext cx="8860224" cy="30364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2"/>
          <p:cNvSpPr txBox="1"/>
          <p:nvPr>
            <p:ph type="title"/>
          </p:nvPr>
        </p:nvSpPr>
        <p:spPr>
          <a:xfrm>
            <a:off x="304800" y="304800"/>
            <a:ext cx="10739400" cy="792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Arial"/>
              <a:buNone/>
            </a:pPr>
            <a:r>
              <a:rPr lang="en-US"/>
              <a:t>Research Gap</a:t>
            </a:r>
            <a:endParaRPr/>
          </a:p>
        </p:txBody>
      </p:sp>
      <p:sp>
        <p:nvSpPr>
          <p:cNvPr id="269" name="Google Shape;269;p32"/>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IT20254698</a:t>
            </a:r>
            <a:r>
              <a:rPr lang="en-US" sz="1800">
                <a:solidFill>
                  <a:schemeClr val="dk1"/>
                </a:solidFill>
                <a:latin typeface="Cambria"/>
                <a:ea typeface="Cambria"/>
                <a:cs typeface="Cambria"/>
                <a:sym typeface="Cambria"/>
              </a:rPr>
              <a:t>   |   </a:t>
            </a:r>
            <a:r>
              <a:rPr lang="en-US" sz="1800">
                <a:solidFill>
                  <a:schemeClr val="dk1"/>
                </a:solidFill>
                <a:latin typeface="Cambria"/>
                <a:ea typeface="Cambria"/>
                <a:cs typeface="Cambria"/>
                <a:sym typeface="Cambria"/>
              </a:rPr>
              <a:t>Perera B.S.S.</a:t>
            </a:r>
            <a:r>
              <a:rPr b="1"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TMP 23-234</a:t>
            </a:r>
            <a:endParaRPr/>
          </a:p>
        </p:txBody>
      </p:sp>
      <p:graphicFrame>
        <p:nvGraphicFramePr>
          <p:cNvPr id="270" name="Google Shape;270;p32"/>
          <p:cNvGraphicFramePr/>
          <p:nvPr/>
        </p:nvGraphicFramePr>
        <p:xfrm>
          <a:off x="466350" y="1327500"/>
          <a:ext cx="3000000" cy="3000000"/>
        </p:xfrm>
        <a:graphic>
          <a:graphicData uri="http://schemas.openxmlformats.org/drawingml/2006/table">
            <a:tbl>
              <a:tblPr>
                <a:noFill/>
                <a:tableStyleId>{AF755E10-9511-411D-B8A9-069B60E6DE34}</a:tableStyleId>
              </a:tblPr>
              <a:tblGrid>
                <a:gridCol w="1572400"/>
                <a:gridCol w="1572400"/>
                <a:gridCol w="1572400"/>
                <a:gridCol w="1572400"/>
                <a:gridCol w="1572400"/>
                <a:gridCol w="1572400"/>
                <a:gridCol w="1572400"/>
              </a:tblGrid>
              <a:tr h="7527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b="1" lang="en-US"/>
                        <a:t>Skype</a:t>
                      </a:r>
                      <a:endParaRPr b="1"/>
                    </a:p>
                  </a:txBody>
                  <a:tcPr marT="91425" marB="91425" marR="91425" marL="91425" anchor="ctr"/>
                </a:tc>
                <a:tc>
                  <a:txBody>
                    <a:bodyPr/>
                    <a:lstStyle/>
                    <a:p>
                      <a:pPr indent="0" lvl="0" marL="0" rtl="0" algn="ctr">
                        <a:spcBef>
                          <a:spcPts val="0"/>
                        </a:spcBef>
                        <a:spcAft>
                          <a:spcPts val="0"/>
                        </a:spcAft>
                        <a:buNone/>
                      </a:pPr>
                      <a:r>
                        <a:rPr b="1" lang="en-US"/>
                        <a:t>Gnutella</a:t>
                      </a:r>
                      <a:endParaRPr b="1"/>
                    </a:p>
                  </a:txBody>
                  <a:tcPr marT="91425" marB="91425" marR="91425" marL="91425" anchor="ctr"/>
                </a:tc>
                <a:tc>
                  <a:txBody>
                    <a:bodyPr/>
                    <a:lstStyle/>
                    <a:p>
                      <a:pPr indent="0" lvl="0" marL="0" rtl="0" algn="ctr">
                        <a:spcBef>
                          <a:spcPts val="0"/>
                        </a:spcBef>
                        <a:spcAft>
                          <a:spcPts val="0"/>
                        </a:spcAft>
                        <a:buNone/>
                      </a:pPr>
                      <a:r>
                        <a:rPr b="1" lang="en-US"/>
                        <a:t>Kazaa</a:t>
                      </a:r>
                      <a:endParaRPr b="1"/>
                    </a:p>
                  </a:txBody>
                  <a:tcPr marT="91425" marB="91425" marR="91425" marL="91425" anchor="ctr"/>
                </a:tc>
                <a:tc>
                  <a:txBody>
                    <a:bodyPr/>
                    <a:lstStyle/>
                    <a:p>
                      <a:pPr indent="0" lvl="0" marL="0" rtl="0" algn="ctr">
                        <a:spcBef>
                          <a:spcPts val="0"/>
                        </a:spcBef>
                        <a:spcAft>
                          <a:spcPts val="0"/>
                        </a:spcAft>
                        <a:buNone/>
                      </a:pPr>
                      <a:r>
                        <a:rPr b="1" lang="en-US"/>
                        <a:t>eMule</a:t>
                      </a:r>
                      <a:endParaRPr b="1"/>
                    </a:p>
                  </a:txBody>
                  <a:tcPr marT="91425" marB="91425" marR="91425" marL="91425" anchor="ctr"/>
                </a:tc>
                <a:tc>
                  <a:txBody>
                    <a:bodyPr/>
                    <a:lstStyle/>
                    <a:p>
                      <a:pPr indent="0" lvl="0" marL="0" rtl="0" algn="ctr">
                        <a:spcBef>
                          <a:spcPts val="0"/>
                        </a:spcBef>
                        <a:spcAft>
                          <a:spcPts val="0"/>
                        </a:spcAft>
                        <a:buNone/>
                      </a:pPr>
                      <a:r>
                        <a:rPr b="1" lang="en-US"/>
                        <a:t>Torrent</a:t>
                      </a:r>
                      <a:endParaRPr b="1"/>
                    </a:p>
                  </a:txBody>
                  <a:tcPr marT="91425" marB="91425" marR="91425" marL="91425" anchor="ctr"/>
                </a:tc>
                <a:tc>
                  <a:txBody>
                    <a:bodyPr/>
                    <a:lstStyle/>
                    <a:p>
                      <a:pPr indent="0" lvl="0" marL="0" rtl="0" algn="ctr">
                        <a:spcBef>
                          <a:spcPts val="0"/>
                        </a:spcBef>
                        <a:spcAft>
                          <a:spcPts val="0"/>
                        </a:spcAft>
                        <a:buNone/>
                      </a:pPr>
                      <a:r>
                        <a:rPr b="1" lang="en-US"/>
                        <a:t>DeMedia</a:t>
                      </a:r>
                      <a:endParaRPr b="1"/>
                    </a:p>
                  </a:txBody>
                  <a:tcPr marT="91425" marB="91425" marR="91425" marL="91425" anchor="ctr"/>
                </a:tc>
              </a:tr>
              <a:tr h="752700">
                <a:tc>
                  <a:txBody>
                    <a:bodyPr/>
                    <a:lstStyle/>
                    <a:p>
                      <a:pPr indent="0" lvl="0" marL="0" rtl="0" algn="l">
                        <a:spcBef>
                          <a:spcPts val="0"/>
                        </a:spcBef>
                        <a:spcAft>
                          <a:spcPts val="0"/>
                        </a:spcAft>
                        <a:buNone/>
                      </a:pPr>
                      <a:r>
                        <a:rPr b="1" lang="en-US"/>
                        <a:t>Live</a:t>
                      </a:r>
                      <a:endParaRPr b="1"/>
                    </a:p>
                  </a:txBody>
                  <a:tcPr marT="91425" marB="91425" marR="91425" marL="91425" anchor="ctr"/>
                </a:tc>
                <a:tc>
                  <a:txBody>
                    <a:bodyPr/>
                    <a:lstStyle/>
                    <a:p>
                      <a:pPr indent="0" lvl="0" marL="0" rtl="0" algn="ctr">
                        <a:spcBef>
                          <a:spcPts val="0"/>
                        </a:spcBef>
                        <a:spcAft>
                          <a:spcPts val="0"/>
                        </a:spcAft>
                        <a:buNone/>
                      </a:pPr>
                      <a:r>
                        <a:rPr lang="en-US"/>
                        <a:t>Yes</a:t>
                      </a:r>
                      <a:endParaRPr/>
                    </a:p>
                  </a:txBody>
                  <a:tcPr marT="91425" marB="91425" marR="91425" marL="91425" anchor="ctr">
                    <a:solidFill>
                      <a:srgbClr val="D9EAD3"/>
                    </a:solidFill>
                  </a:tcPr>
                </a:tc>
                <a:tc>
                  <a:txBody>
                    <a:bodyPr/>
                    <a:lstStyle/>
                    <a:p>
                      <a:pPr indent="0" lvl="0" marL="0" rtl="0" algn="ctr">
                        <a:spcBef>
                          <a:spcPts val="0"/>
                        </a:spcBef>
                        <a:spcAft>
                          <a:spcPts val="0"/>
                        </a:spcAft>
                        <a:buNone/>
                      </a:pPr>
                      <a:r>
                        <a:rPr lang="en-US"/>
                        <a:t>No</a:t>
                      </a:r>
                      <a:endParaRPr/>
                    </a:p>
                  </a:txBody>
                  <a:tcPr marT="91425" marB="91425" marR="91425" marL="91425" anchor="ctr">
                    <a:solidFill>
                      <a:srgbClr val="F4CCCC"/>
                    </a:solidFill>
                  </a:tcPr>
                </a:tc>
                <a:tc>
                  <a:txBody>
                    <a:bodyPr/>
                    <a:lstStyle/>
                    <a:p>
                      <a:pPr indent="0" lvl="0" marL="0" rtl="0" algn="ctr">
                        <a:spcBef>
                          <a:spcPts val="0"/>
                        </a:spcBef>
                        <a:spcAft>
                          <a:spcPts val="0"/>
                        </a:spcAft>
                        <a:buNone/>
                      </a:pPr>
                      <a:r>
                        <a:rPr lang="en-US"/>
                        <a:t>No</a:t>
                      </a:r>
                      <a:endParaRPr/>
                    </a:p>
                  </a:txBody>
                  <a:tcPr marT="91425" marB="91425" marR="91425" marL="91425" anchor="ctr">
                    <a:solidFill>
                      <a:srgbClr val="F4CCCC"/>
                    </a:solidFill>
                  </a:tcPr>
                </a:tc>
                <a:tc>
                  <a:txBody>
                    <a:bodyPr/>
                    <a:lstStyle/>
                    <a:p>
                      <a:pPr indent="0" lvl="0" marL="0" rtl="0" algn="ctr">
                        <a:spcBef>
                          <a:spcPts val="0"/>
                        </a:spcBef>
                        <a:spcAft>
                          <a:spcPts val="0"/>
                        </a:spcAft>
                        <a:buNone/>
                      </a:pPr>
                      <a:r>
                        <a:rPr lang="en-US"/>
                        <a:t>No</a:t>
                      </a:r>
                      <a:endParaRPr/>
                    </a:p>
                  </a:txBody>
                  <a:tcPr marT="91425" marB="91425" marR="91425" marL="91425" anchor="ctr">
                    <a:solidFill>
                      <a:srgbClr val="F4CCCC"/>
                    </a:solidFill>
                  </a:tcPr>
                </a:tc>
                <a:tc>
                  <a:txBody>
                    <a:bodyPr/>
                    <a:lstStyle/>
                    <a:p>
                      <a:pPr indent="0" lvl="0" marL="0" rtl="0" algn="ctr">
                        <a:spcBef>
                          <a:spcPts val="0"/>
                        </a:spcBef>
                        <a:spcAft>
                          <a:spcPts val="0"/>
                        </a:spcAft>
                        <a:buNone/>
                      </a:pPr>
                      <a:r>
                        <a:rPr lang="en-US"/>
                        <a:t>Yes</a:t>
                      </a:r>
                      <a:endParaRPr/>
                    </a:p>
                  </a:txBody>
                  <a:tcPr marT="91425" marB="91425" marR="91425" marL="91425" anchor="ctr">
                    <a:solidFill>
                      <a:srgbClr val="D9EAD3"/>
                    </a:solidFill>
                  </a:tcPr>
                </a:tc>
                <a:tc>
                  <a:txBody>
                    <a:bodyPr/>
                    <a:lstStyle/>
                    <a:p>
                      <a:pPr indent="0" lvl="0" marL="0" rtl="0" algn="ctr">
                        <a:spcBef>
                          <a:spcPts val="0"/>
                        </a:spcBef>
                        <a:spcAft>
                          <a:spcPts val="0"/>
                        </a:spcAft>
                        <a:buNone/>
                      </a:pPr>
                      <a:r>
                        <a:rPr lang="en-US"/>
                        <a:t>Yes</a:t>
                      </a:r>
                      <a:endParaRPr/>
                    </a:p>
                  </a:txBody>
                  <a:tcPr marT="91425" marB="91425" marR="91425" marL="91425" anchor="ctr">
                    <a:solidFill>
                      <a:srgbClr val="D9EAD3"/>
                    </a:solidFill>
                  </a:tcPr>
                </a:tc>
              </a:tr>
              <a:tr h="752700">
                <a:tc>
                  <a:txBody>
                    <a:bodyPr/>
                    <a:lstStyle/>
                    <a:p>
                      <a:pPr indent="0" lvl="0" marL="0" rtl="0" algn="l">
                        <a:spcBef>
                          <a:spcPts val="0"/>
                        </a:spcBef>
                        <a:spcAft>
                          <a:spcPts val="0"/>
                        </a:spcAft>
                        <a:buNone/>
                      </a:pPr>
                      <a:r>
                        <a:rPr b="1" lang="en-US"/>
                        <a:t>Open source</a:t>
                      </a:r>
                      <a:endParaRPr b="1"/>
                    </a:p>
                  </a:txBody>
                  <a:tcPr marT="91425" marB="91425" marR="91425" marL="91425" anchor="ctr"/>
                </a:tc>
                <a:tc>
                  <a:txBody>
                    <a:bodyPr/>
                    <a:lstStyle/>
                    <a:p>
                      <a:pPr indent="0" lvl="0" marL="0" rtl="0" algn="ctr">
                        <a:spcBef>
                          <a:spcPts val="0"/>
                        </a:spcBef>
                        <a:spcAft>
                          <a:spcPts val="0"/>
                        </a:spcAft>
                        <a:buNone/>
                      </a:pPr>
                      <a:r>
                        <a:rPr lang="en-US"/>
                        <a:t>No</a:t>
                      </a:r>
                      <a:endParaRPr/>
                    </a:p>
                  </a:txBody>
                  <a:tcPr marT="91425" marB="91425" marR="91425" marL="91425" anchor="ctr">
                    <a:solidFill>
                      <a:srgbClr val="F4CCCC"/>
                    </a:solidFill>
                  </a:tcPr>
                </a:tc>
                <a:tc>
                  <a:txBody>
                    <a:bodyPr/>
                    <a:lstStyle/>
                    <a:p>
                      <a:pPr indent="0" lvl="0" marL="0" rtl="0" algn="ctr">
                        <a:spcBef>
                          <a:spcPts val="0"/>
                        </a:spcBef>
                        <a:spcAft>
                          <a:spcPts val="0"/>
                        </a:spcAft>
                        <a:buNone/>
                      </a:pPr>
                      <a:r>
                        <a:rPr lang="en-US"/>
                        <a:t>Yes</a:t>
                      </a:r>
                      <a:endParaRPr/>
                    </a:p>
                  </a:txBody>
                  <a:tcPr marT="91425" marB="91425" marR="91425" marL="91425" anchor="ctr">
                    <a:solidFill>
                      <a:srgbClr val="D9EAD3"/>
                    </a:solidFill>
                  </a:tcPr>
                </a:tc>
                <a:tc>
                  <a:txBody>
                    <a:bodyPr/>
                    <a:lstStyle/>
                    <a:p>
                      <a:pPr indent="0" lvl="0" marL="0" rtl="0" algn="ctr">
                        <a:spcBef>
                          <a:spcPts val="0"/>
                        </a:spcBef>
                        <a:spcAft>
                          <a:spcPts val="0"/>
                        </a:spcAft>
                        <a:buNone/>
                      </a:pPr>
                      <a:r>
                        <a:rPr lang="en-US"/>
                        <a:t>No</a:t>
                      </a:r>
                      <a:endParaRPr/>
                    </a:p>
                  </a:txBody>
                  <a:tcPr marT="91425" marB="91425" marR="91425" marL="91425" anchor="ctr">
                    <a:solidFill>
                      <a:srgbClr val="F4CCCC"/>
                    </a:solidFill>
                  </a:tcPr>
                </a:tc>
                <a:tc>
                  <a:txBody>
                    <a:bodyPr/>
                    <a:lstStyle/>
                    <a:p>
                      <a:pPr indent="0" lvl="0" marL="0" rtl="0" algn="ctr">
                        <a:spcBef>
                          <a:spcPts val="0"/>
                        </a:spcBef>
                        <a:spcAft>
                          <a:spcPts val="0"/>
                        </a:spcAft>
                        <a:buNone/>
                      </a:pPr>
                      <a:r>
                        <a:rPr lang="en-US"/>
                        <a:t>No</a:t>
                      </a:r>
                      <a:endParaRPr/>
                    </a:p>
                  </a:txBody>
                  <a:tcPr marT="91425" marB="91425" marR="91425" marL="91425" anchor="ctr">
                    <a:solidFill>
                      <a:srgbClr val="F4CCCC"/>
                    </a:solidFill>
                  </a:tcPr>
                </a:tc>
                <a:tc>
                  <a:txBody>
                    <a:bodyPr/>
                    <a:lstStyle/>
                    <a:p>
                      <a:pPr indent="0" lvl="0" marL="0" rtl="0" algn="ctr">
                        <a:spcBef>
                          <a:spcPts val="0"/>
                        </a:spcBef>
                        <a:spcAft>
                          <a:spcPts val="0"/>
                        </a:spcAft>
                        <a:buNone/>
                      </a:pPr>
                      <a:r>
                        <a:rPr lang="en-US"/>
                        <a:t>Yes</a:t>
                      </a:r>
                      <a:endParaRPr/>
                    </a:p>
                  </a:txBody>
                  <a:tcPr marT="91425" marB="91425" marR="91425" marL="91425" anchor="ctr">
                    <a:solidFill>
                      <a:srgbClr val="D9EAD3"/>
                    </a:solidFill>
                  </a:tcPr>
                </a:tc>
                <a:tc>
                  <a:txBody>
                    <a:bodyPr/>
                    <a:lstStyle/>
                    <a:p>
                      <a:pPr indent="0" lvl="0" marL="0" rtl="0" algn="ctr">
                        <a:spcBef>
                          <a:spcPts val="0"/>
                        </a:spcBef>
                        <a:spcAft>
                          <a:spcPts val="0"/>
                        </a:spcAft>
                        <a:buNone/>
                      </a:pPr>
                      <a:r>
                        <a:rPr lang="en-US"/>
                        <a:t>Yes</a:t>
                      </a:r>
                      <a:endParaRPr/>
                    </a:p>
                  </a:txBody>
                  <a:tcPr marT="91425" marB="91425" marR="91425" marL="91425" anchor="ctr">
                    <a:solidFill>
                      <a:srgbClr val="D9EAD3"/>
                    </a:solidFill>
                  </a:tcPr>
                </a:tc>
              </a:tr>
              <a:tr h="752700">
                <a:tc>
                  <a:txBody>
                    <a:bodyPr/>
                    <a:lstStyle/>
                    <a:p>
                      <a:pPr indent="0" lvl="0" marL="0" rtl="0" algn="l">
                        <a:spcBef>
                          <a:spcPts val="0"/>
                        </a:spcBef>
                        <a:spcAft>
                          <a:spcPts val="0"/>
                        </a:spcAft>
                        <a:buNone/>
                      </a:pPr>
                      <a:r>
                        <a:rPr b="1" lang="en-US"/>
                        <a:t>Documented</a:t>
                      </a:r>
                      <a:endParaRPr b="1"/>
                    </a:p>
                  </a:txBody>
                  <a:tcPr marT="91425" marB="91425" marR="91425" marL="91425" anchor="ctr"/>
                </a:tc>
                <a:tc>
                  <a:txBody>
                    <a:bodyPr/>
                    <a:lstStyle/>
                    <a:p>
                      <a:pPr indent="0" lvl="0" marL="0" rtl="0" algn="ctr">
                        <a:spcBef>
                          <a:spcPts val="0"/>
                        </a:spcBef>
                        <a:spcAft>
                          <a:spcPts val="0"/>
                        </a:spcAft>
                        <a:buNone/>
                      </a:pPr>
                      <a:r>
                        <a:rPr lang="en-US"/>
                        <a:t>No</a:t>
                      </a:r>
                      <a:endParaRPr/>
                    </a:p>
                  </a:txBody>
                  <a:tcPr marT="91425" marB="91425" marR="91425" marL="91425" anchor="ctr">
                    <a:solidFill>
                      <a:srgbClr val="F4CCCC"/>
                    </a:solidFill>
                  </a:tcPr>
                </a:tc>
                <a:tc>
                  <a:txBody>
                    <a:bodyPr/>
                    <a:lstStyle/>
                    <a:p>
                      <a:pPr indent="0" lvl="0" marL="0" rtl="0" algn="ctr">
                        <a:spcBef>
                          <a:spcPts val="0"/>
                        </a:spcBef>
                        <a:spcAft>
                          <a:spcPts val="0"/>
                        </a:spcAft>
                        <a:buNone/>
                      </a:pPr>
                      <a:r>
                        <a:rPr lang="en-US"/>
                        <a:t>Yes</a:t>
                      </a:r>
                      <a:endParaRPr/>
                    </a:p>
                  </a:txBody>
                  <a:tcPr marT="91425" marB="91425" marR="91425" marL="91425" anchor="ctr">
                    <a:solidFill>
                      <a:srgbClr val="D9EAD3"/>
                    </a:solidFill>
                  </a:tcPr>
                </a:tc>
                <a:tc>
                  <a:txBody>
                    <a:bodyPr/>
                    <a:lstStyle/>
                    <a:p>
                      <a:pPr indent="0" lvl="0" marL="0" rtl="0" algn="ctr">
                        <a:spcBef>
                          <a:spcPts val="0"/>
                        </a:spcBef>
                        <a:spcAft>
                          <a:spcPts val="0"/>
                        </a:spcAft>
                        <a:buNone/>
                      </a:pPr>
                      <a:r>
                        <a:rPr lang="en-US"/>
                        <a:t>No</a:t>
                      </a:r>
                      <a:endParaRPr/>
                    </a:p>
                  </a:txBody>
                  <a:tcPr marT="91425" marB="91425" marR="91425" marL="91425" anchor="ctr">
                    <a:solidFill>
                      <a:srgbClr val="F4CCCC"/>
                    </a:solidFill>
                  </a:tcPr>
                </a:tc>
                <a:tc>
                  <a:txBody>
                    <a:bodyPr/>
                    <a:lstStyle/>
                    <a:p>
                      <a:pPr indent="0" lvl="0" marL="0" rtl="0" algn="ctr">
                        <a:spcBef>
                          <a:spcPts val="0"/>
                        </a:spcBef>
                        <a:spcAft>
                          <a:spcPts val="0"/>
                        </a:spcAft>
                        <a:buNone/>
                      </a:pPr>
                      <a:r>
                        <a:rPr lang="en-US"/>
                        <a:t>No</a:t>
                      </a:r>
                      <a:endParaRPr/>
                    </a:p>
                  </a:txBody>
                  <a:tcPr marT="91425" marB="91425" marR="91425" marL="91425" anchor="ctr">
                    <a:solidFill>
                      <a:srgbClr val="F4CCCC"/>
                    </a:solidFill>
                  </a:tcPr>
                </a:tc>
                <a:tc>
                  <a:txBody>
                    <a:bodyPr/>
                    <a:lstStyle/>
                    <a:p>
                      <a:pPr indent="0" lvl="0" marL="0" rtl="0" algn="ctr">
                        <a:spcBef>
                          <a:spcPts val="0"/>
                        </a:spcBef>
                        <a:spcAft>
                          <a:spcPts val="0"/>
                        </a:spcAft>
                        <a:buNone/>
                      </a:pPr>
                      <a:r>
                        <a:rPr lang="en-US"/>
                        <a:t>Yes</a:t>
                      </a:r>
                      <a:endParaRPr/>
                    </a:p>
                  </a:txBody>
                  <a:tcPr marT="91425" marB="91425" marR="91425" marL="91425" anchor="ctr">
                    <a:solidFill>
                      <a:srgbClr val="D9EAD3"/>
                    </a:solidFill>
                  </a:tcPr>
                </a:tc>
                <a:tc>
                  <a:txBody>
                    <a:bodyPr/>
                    <a:lstStyle/>
                    <a:p>
                      <a:pPr indent="0" lvl="0" marL="0" rtl="0" algn="ctr">
                        <a:spcBef>
                          <a:spcPts val="0"/>
                        </a:spcBef>
                        <a:spcAft>
                          <a:spcPts val="0"/>
                        </a:spcAft>
                        <a:buNone/>
                      </a:pPr>
                      <a:r>
                        <a:rPr lang="en-US"/>
                        <a:t>Yes</a:t>
                      </a:r>
                      <a:endParaRPr/>
                    </a:p>
                  </a:txBody>
                  <a:tcPr marT="91425" marB="91425" marR="91425" marL="91425" anchor="ctr">
                    <a:solidFill>
                      <a:srgbClr val="D9EAD3"/>
                    </a:solidFill>
                  </a:tcPr>
                </a:tc>
              </a:tr>
              <a:tr h="752700">
                <a:tc>
                  <a:txBody>
                    <a:bodyPr/>
                    <a:lstStyle/>
                    <a:p>
                      <a:pPr indent="0" lvl="0" marL="0" rtl="0" algn="l">
                        <a:spcBef>
                          <a:spcPts val="0"/>
                        </a:spcBef>
                        <a:spcAft>
                          <a:spcPts val="0"/>
                        </a:spcAft>
                        <a:buNone/>
                      </a:pPr>
                      <a:r>
                        <a:rPr b="1" lang="en-US"/>
                        <a:t>Scalable</a:t>
                      </a:r>
                      <a:endParaRPr b="1"/>
                    </a:p>
                  </a:txBody>
                  <a:tcPr marT="91425" marB="91425" marR="91425" marL="91425" anchor="ctr"/>
                </a:tc>
                <a:tc>
                  <a:txBody>
                    <a:bodyPr/>
                    <a:lstStyle/>
                    <a:p>
                      <a:pPr indent="0" lvl="0" marL="0" rtl="0" algn="ctr">
                        <a:spcBef>
                          <a:spcPts val="0"/>
                        </a:spcBef>
                        <a:spcAft>
                          <a:spcPts val="0"/>
                        </a:spcAft>
                        <a:buNone/>
                      </a:pPr>
                      <a:r>
                        <a:rPr lang="en-US"/>
                        <a:t>No</a:t>
                      </a:r>
                      <a:endParaRPr/>
                    </a:p>
                  </a:txBody>
                  <a:tcPr marT="91425" marB="91425" marR="91425" marL="91425" anchor="ctr">
                    <a:solidFill>
                      <a:srgbClr val="F4CCCC"/>
                    </a:solidFill>
                  </a:tcPr>
                </a:tc>
                <a:tc>
                  <a:txBody>
                    <a:bodyPr/>
                    <a:lstStyle/>
                    <a:p>
                      <a:pPr indent="0" lvl="0" marL="0" rtl="0" algn="ctr">
                        <a:spcBef>
                          <a:spcPts val="0"/>
                        </a:spcBef>
                        <a:spcAft>
                          <a:spcPts val="0"/>
                        </a:spcAft>
                        <a:buNone/>
                      </a:pPr>
                      <a:r>
                        <a:rPr lang="en-US"/>
                        <a:t>No</a:t>
                      </a:r>
                      <a:endParaRPr/>
                    </a:p>
                  </a:txBody>
                  <a:tcPr marT="91425" marB="91425" marR="91425" marL="91425" anchor="ctr">
                    <a:solidFill>
                      <a:srgbClr val="F4CCCC"/>
                    </a:solidFill>
                  </a:tcPr>
                </a:tc>
                <a:tc>
                  <a:txBody>
                    <a:bodyPr/>
                    <a:lstStyle/>
                    <a:p>
                      <a:pPr indent="0" lvl="0" marL="0" rtl="0" algn="ctr">
                        <a:spcBef>
                          <a:spcPts val="0"/>
                        </a:spcBef>
                        <a:spcAft>
                          <a:spcPts val="0"/>
                        </a:spcAft>
                        <a:buNone/>
                      </a:pPr>
                      <a:r>
                        <a:rPr lang="en-US"/>
                        <a:t>No</a:t>
                      </a:r>
                      <a:endParaRPr/>
                    </a:p>
                  </a:txBody>
                  <a:tcPr marT="91425" marB="91425" marR="91425" marL="91425" anchor="ctr">
                    <a:solidFill>
                      <a:srgbClr val="F4CCCC"/>
                    </a:solidFill>
                  </a:tcPr>
                </a:tc>
                <a:tc>
                  <a:txBody>
                    <a:bodyPr/>
                    <a:lstStyle/>
                    <a:p>
                      <a:pPr indent="0" lvl="0" marL="0" rtl="0" algn="ctr">
                        <a:spcBef>
                          <a:spcPts val="0"/>
                        </a:spcBef>
                        <a:spcAft>
                          <a:spcPts val="0"/>
                        </a:spcAft>
                        <a:buNone/>
                      </a:pPr>
                      <a:r>
                        <a:rPr lang="en-US"/>
                        <a:t>No</a:t>
                      </a:r>
                      <a:endParaRPr/>
                    </a:p>
                  </a:txBody>
                  <a:tcPr marT="91425" marB="91425" marR="91425" marL="91425" anchor="ctr">
                    <a:solidFill>
                      <a:srgbClr val="F4CCCC"/>
                    </a:solidFill>
                  </a:tcPr>
                </a:tc>
                <a:tc>
                  <a:txBody>
                    <a:bodyPr/>
                    <a:lstStyle/>
                    <a:p>
                      <a:pPr indent="0" lvl="0" marL="0" rtl="0" algn="ctr">
                        <a:spcBef>
                          <a:spcPts val="0"/>
                        </a:spcBef>
                        <a:spcAft>
                          <a:spcPts val="0"/>
                        </a:spcAft>
                        <a:buNone/>
                      </a:pPr>
                      <a:r>
                        <a:rPr lang="en-US"/>
                        <a:t>Yes</a:t>
                      </a:r>
                      <a:endParaRPr/>
                    </a:p>
                  </a:txBody>
                  <a:tcPr marT="91425" marB="91425" marR="91425" marL="91425" anchor="ctr">
                    <a:solidFill>
                      <a:srgbClr val="D9EAD3"/>
                    </a:solidFill>
                  </a:tcPr>
                </a:tc>
                <a:tc>
                  <a:txBody>
                    <a:bodyPr/>
                    <a:lstStyle/>
                    <a:p>
                      <a:pPr indent="0" lvl="0" marL="0" rtl="0" algn="ctr">
                        <a:spcBef>
                          <a:spcPts val="0"/>
                        </a:spcBef>
                        <a:spcAft>
                          <a:spcPts val="0"/>
                        </a:spcAft>
                        <a:buNone/>
                      </a:pPr>
                      <a:r>
                        <a:rPr lang="en-US"/>
                        <a:t>Yes</a:t>
                      </a:r>
                      <a:endParaRPr/>
                    </a:p>
                  </a:txBody>
                  <a:tcPr marT="91425" marB="91425" marR="91425" marL="91425" anchor="ctr">
                    <a:solidFill>
                      <a:srgbClr val="D9EAD3"/>
                    </a:solidFill>
                  </a:tcPr>
                </a:tc>
              </a:tr>
              <a:tr h="989475">
                <a:tc>
                  <a:txBody>
                    <a:bodyPr/>
                    <a:lstStyle/>
                    <a:p>
                      <a:pPr indent="0" lvl="0" marL="0" rtl="0" algn="l">
                        <a:spcBef>
                          <a:spcPts val="0"/>
                        </a:spcBef>
                        <a:spcAft>
                          <a:spcPts val="0"/>
                        </a:spcAft>
                        <a:buNone/>
                      </a:pPr>
                      <a:r>
                        <a:rPr b="1" lang="en-US"/>
                        <a:t>General purpose</a:t>
                      </a:r>
                      <a:endParaRPr b="1"/>
                    </a:p>
                  </a:txBody>
                  <a:tcPr marT="91425" marB="91425" marR="91425" marL="91425" anchor="ctr"/>
                </a:tc>
                <a:tc>
                  <a:txBody>
                    <a:bodyPr/>
                    <a:lstStyle/>
                    <a:p>
                      <a:pPr indent="0" lvl="0" marL="0" rtl="0" algn="ctr">
                        <a:spcBef>
                          <a:spcPts val="0"/>
                        </a:spcBef>
                        <a:spcAft>
                          <a:spcPts val="0"/>
                        </a:spcAft>
                        <a:buNone/>
                      </a:pPr>
                      <a:r>
                        <a:rPr lang="en-US"/>
                        <a:t>No</a:t>
                      </a:r>
                      <a:endParaRPr/>
                    </a:p>
                  </a:txBody>
                  <a:tcPr marT="91425" marB="91425" marR="91425" marL="91425" anchor="ctr">
                    <a:solidFill>
                      <a:srgbClr val="F4CCCC"/>
                    </a:solidFill>
                  </a:tcPr>
                </a:tc>
                <a:tc>
                  <a:txBody>
                    <a:bodyPr/>
                    <a:lstStyle/>
                    <a:p>
                      <a:pPr indent="0" lvl="0" marL="0" rtl="0" algn="ctr">
                        <a:spcBef>
                          <a:spcPts val="0"/>
                        </a:spcBef>
                        <a:spcAft>
                          <a:spcPts val="0"/>
                        </a:spcAft>
                        <a:buNone/>
                      </a:pPr>
                      <a:r>
                        <a:rPr lang="en-US"/>
                        <a:t>No</a:t>
                      </a:r>
                      <a:endParaRPr/>
                    </a:p>
                  </a:txBody>
                  <a:tcPr marT="91425" marB="91425" marR="91425" marL="91425" anchor="ctr">
                    <a:solidFill>
                      <a:srgbClr val="F4CCCC"/>
                    </a:solidFill>
                  </a:tcPr>
                </a:tc>
                <a:tc>
                  <a:txBody>
                    <a:bodyPr/>
                    <a:lstStyle/>
                    <a:p>
                      <a:pPr indent="0" lvl="0" marL="0" rtl="0" algn="ctr">
                        <a:spcBef>
                          <a:spcPts val="0"/>
                        </a:spcBef>
                        <a:spcAft>
                          <a:spcPts val="0"/>
                        </a:spcAft>
                        <a:buNone/>
                      </a:pPr>
                      <a:r>
                        <a:rPr lang="en-US"/>
                        <a:t>No</a:t>
                      </a:r>
                      <a:endParaRPr/>
                    </a:p>
                  </a:txBody>
                  <a:tcPr marT="91425" marB="91425" marR="91425" marL="91425" anchor="ctr">
                    <a:solidFill>
                      <a:srgbClr val="F4CCCC"/>
                    </a:solidFill>
                  </a:tcPr>
                </a:tc>
                <a:tc>
                  <a:txBody>
                    <a:bodyPr/>
                    <a:lstStyle/>
                    <a:p>
                      <a:pPr indent="0" lvl="0" marL="0" rtl="0" algn="ctr">
                        <a:spcBef>
                          <a:spcPts val="0"/>
                        </a:spcBef>
                        <a:spcAft>
                          <a:spcPts val="0"/>
                        </a:spcAft>
                        <a:buNone/>
                      </a:pPr>
                      <a:r>
                        <a:rPr lang="en-US"/>
                        <a:t>No</a:t>
                      </a:r>
                      <a:endParaRPr/>
                    </a:p>
                  </a:txBody>
                  <a:tcPr marT="91425" marB="91425" marR="91425" marL="91425" anchor="ctr">
                    <a:solidFill>
                      <a:srgbClr val="F4CCCC"/>
                    </a:solidFill>
                  </a:tcPr>
                </a:tc>
                <a:tc>
                  <a:txBody>
                    <a:bodyPr/>
                    <a:lstStyle/>
                    <a:p>
                      <a:pPr indent="0" lvl="0" marL="0" rtl="0" algn="ctr">
                        <a:spcBef>
                          <a:spcPts val="0"/>
                        </a:spcBef>
                        <a:spcAft>
                          <a:spcPts val="0"/>
                        </a:spcAft>
                        <a:buNone/>
                      </a:pPr>
                      <a:r>
                        <a:rPr lang="en-US"/>
                        <a:t>No</a:t>
                      </a:r>
                      <a:endParaRPr/>
                    </a:p>
                  </a:txBody>
                  <a:tcPr marT="91425" marB="91425" marR="91425" marL="91425" anchor="ctr">
                    <a:solidFill>
                      <a:srgbClr val="F4CCCC"/>
                    </a:solidFill>
                  </a:tcPr>
                </a:tc>
                <a:tc>
                  <a:txBody>
                    <a:bodyPr/>
                    <a:lstStyle/>
                    <a:p>
                      <a:pPr indent="0" lvl="0" marL="0" rtl="0" algn="ctr">
                        <a:spcBef>
                          <a:spcPts val="0"/>
                        </a:spcBef>
                        <a:spcAft>
                          <a:spcPts val="0"/>
                        </a:spcAft>
                        <a:buNone/>
                      </a:pPr>
                      <a:r>
                        <a:rPr lang="en-US"/>
                        <a:t>Yes</a:t>
                      </a:r>
                      <a:endParaRPr/>
                    </a:p>
                  </a:txBody>
                  <a:tcPr marT="91425" marB="91425" marR="91425" marL="91425" anchor="ctr">
                    <a:solidFill>
                      <a:srgbClr val="D9EAD3"/>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3"/>
          <p:cNvSpPr txBox="1"/>
          <p:nvPr>
            <p:ph type="title"/>
          </p:nvPr>
        </p:nvSpPr>
        <p:spPr>
          <a:xfrm>
            <a:off x="304800" y="304800"/>
            <a:ext cx="10739400" cy="792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Arial"/>
              <a:buNone/>
            </a:pPr>
            <a:r>
              <a:rPr lang="en-US"/>
              <a:t>Sub Objectives</a:t>
            </a:r>
            <a:endParaRPr/>
          </a:p>
        </p:txBody>
      </p:sp>
      <p:sp>
        <p:nvSpPr>
          <p:cNvPr id="276" name="Google Shape;276;p33"/>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IT20254698</a:t>
            </a:r>
            <a:r>
              <a:rPr lang="en-US" sz="1800">
                <a:solidFill>
                  <a:schemeClr val="dk1"/>
                </a:solidFill>
                <a:latin typeface="Cambria"/>
                <a:ea typeface="Cambria"/>
                <a:cs typeface="Cambria"/>
                <a:sym typeface="Cambria"/>
              </a:rPr>
              <a:t>   |   </a:t>
            </a:r>
            <a:r>
              <a:rPr lang="en-US" sz="1800">
                <a:solidFill>
                  <a:schemeClr val="dk1"/>
                </a:solidFill>
                <a:latin typeface="Cambria"/>
                <a:ea typeface="Cambria"/>
                <a:cs typeface="Cambria"/>
                <a:sym typeface="Cambria"/>
              </a:rPr>
              <a:t>Perera B.S.S.</a:t>
            </a:r>
            <a:r>
              <a:rPr b="1"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TMP 23-234</a:t>
            </a:r>
            <a:endParaRPr/>
          </a:p>
        </p:txBody>
      </p:sp>
      <p:sp>
        <p:nvSpPr>
          <p:cNvPr id="277" name="Google Shape;277;p33"/>
          <p:cNvSpPr/>
          <p:nvPr/>
        </p:nvSpPr>
        <p:spPr>
          <a:xfrm>
            <a:off x="7964225" y="1926988"/>
            <a:ext cx="2999700" cy="1393800"/>
          </a:xfrm>
          <a:prstGeom prst="rect">
            <a:avLst/>
          </a:prstGeom>
          <a:solidFill>
            <a:srgbClr val="D9D9D9"/>
          </a:solidFill>
          <a:ln cap="flat" cmpd="sng" w="9525">
            <a:solidFill>
              <a:srgbClr val="231B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t>Use key-value store to keep track of peers</a:t>
            </a:r>
            <a:endParaRPr sz="2000"/>
          </a:p>
        </p:txBody>
      </p:sp>
      <p:sp>
        <p:nvSpPr>
          <p:cNvPr id="278" name="Google Shape;278;p33"/>
          <p:cNvSpPr/>
          <p:nvPr/>
        </p:nvSpPr>
        <p:spPr>
          <a:xfrm>
            <a:off x="4308275" y="1926988"/>
            <a:ext cx="2999700" cy="1393800"/>
          </a:xfrm>
          <a:prstGeom prst="rect">
            <a:avLst/>
          </a:prstGeom>
          <a:solidFill>
            <a:srgbClr val="5959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2000">
                <a:solidFill>
                  <a:srgbClr val="FFFFFF"/>
                </a:solidFill>
              </a:rPr>
              <a:t>Design RPC style full duplex communication protocol</a:t>
            </a:r>
            <a:endParaRPr sz="2000">
              <a:solidFill>
                <a:srgbClr val="FFFFFF"/>
              </a:solidFill>
            </a:endParaRPr>
          </a:p>
        </p:txBody>
      </p:sp>
      <p:sp>
        <p:nvSpPr>
          <p:cNvPr id="279" name="Google Shape;279;p33"/>
          <p:cNvSpPr/>
          <p:nvPr/>
        </p:nvSpPr>
        <p:spPr>
          <a:xfrm>
            <a:off x="4308275" y="3721438"/>
            <a:ext cx="2999700" cy="1393800"/>
          </a:xfrm>
          <a:prstGeom prst="rect">
            <a:avLst/>
          </a:prstGeom>
          <a:solidFill>
            <a:srgbClr val="D9D9D9"/>
          </a:solidFill>
          <a:ln cap="flat" cmpd="sng" w="9525">
            <a:solidFill>
              <a:srgbClr val="231B2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2000"/>
              <a:t>Utilizing third party storage providers for file sharing</a:t>
            </a:r>
            <a:endParaRPr sz="2000"/>
          </a:p>
        </p:txBody>
      </p:sp>
      <p:sp>
        <p:nvSpPr>
          <p:cNvPr id="280" name="Google Shape;280;p33"/>
          <p:cNvSpPr/>
          <p:nvPr/>
        </p:nvSpPr>
        <p:spPr>
          <a:xfrm>
            <a:off x="7989775" y="3721438"/>
            <a:ext cx="2999700" cy="1393800"/>
          </a:xfrm>
          <a:prstGeom prst="rect">
            <a:avLst/>
          </a:prstGeom>
          <a:solidFill>
            <a:srgbClr val="5959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2000">
                <a:solidFill>
                  <a:srgbClr val="FFFFFF"/>
                </a:solidFill>
              </a:rPr>
              <a:t>Implement protocol with flexibility for any kind peer to peer communication</a:t>
            </a:r>
            <a:endParaRPr sz="2000">
              <a:solidFill>
                <a:srgbClr val="FFFFFF"/>
              </a:solidFill>
            </a:endParaRPr>
          </a:p>
        </p:txBody>
      </p:sp>
      <p:pic>
        <p:nvPicPr>
          <p:cNvPr id="281" name="Google Shape;281;p33"/>
          <p:cNvPicPr preferRelativeResize="0"/>
          <p:nvPr/>
        </p:nvPicPr>
        <p:blipFill>
          <a:blip r:embed="rId3">
            <a:alphaModFix/>
          </a:blip>
          <a:stretch>
            <a:fillRect/>
          </a:stretch>
        </p:blipFill>
        <p:spPr>
          <a:xfrm>
            <a:off x="545175" y="1926988"/>
            <a:ext cx="3106851" cy="31068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4"/>
          <p:cNvSpPr txBox="1"/>
          <p:nvPr>
            <p:ph type="title"/>
          </p:nvPr>
        </p:nvSpPr>
        <p:spPr>
          <a:xfrm>
            <a:off x="304800" y="304800"/>
            <a:ext cx="10739400" cy="792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Arial"/>
              <a:buNone/>
            </a:pPr>
            <a:r>
              <a:rPr lang="en-US"/>
              <a:t>Novelty Aspect</a:t>
            </a:r>
            <a:endParaRPr/>
          </a:p>
        </p:txBody>
      </p:sp>
      <p:sp>
        <p:nvSpPr>
          <p:cNvPr id="287" name="Google Shape;287;p34"/>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IT20254698</a:t>
            </a:r>
            <a:r>
              <a:rPr lang="en-US" sz="1800">
                <a:solidFill>
                  <a:schemeClr val="dk1"/>
                </a:solidFill>
                <a:latin typeface="Cambria"/>
                <a:ea typeface="Cambria"/>
                <a:cs typeface="Cambria"/>
                <a:sym typeface="Cambria"/>
              </a:rPr>
              <a:t>   |   </a:t>
            </a:r>
            <a:r>
              <a:rPr lang="en-US" sz="1800">
                <a:solidFill>
                  <a:schemeClr val="dk1"/>
                </a:solidFill>
                <a:latin typeface="Cambria"/>
                <a:ea typeface="Cambria"/>
                <a:cs typeface="Cambria"/>
                <a:sym typeface="Cambria"/>
              </a:rPr>
              <a:t>Perera B.S.S.</a:t>
            </a:r>
            <a:r>
              <a:rPr b="1"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TMP 23-234</a:t>
            </a:r>
            <a:endParaRPr/>
          </a:p>
        </p:txBody>
      </p:sp>
      <p:sp>
        <p:nvSpPr>
          <p:cNvPr id="288" name="Google Shape;288;p34"/>
          <p:cNvSpPr txBox="1"/>
          <p:nvPr>
            <p:ph idx="1" type="body"/>
          </p:nvPr>
        </p:nvSpPr>
        <p:spPr>
          <a:xfrm>
            <a:off x="304800" y="1584950"/>
            <a:ext cx="11684100" cy="23136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3200"/>
              <a:buChar char="❖"/>
            </a:pPr>
            <a:r>
              <a:rPr lang="en-US">
                <a:latin typeface="Arial"/>
                <a:ea typeface="Arial"/>
                <a:cs typeface="Arial"/>
                <a:sym typeface="Arial"/>
              </a:rPr>
              <a:t>RPC style API</a:t>
            </a:r>
            <a:endParaRPr>
              <a:latin typeface="Arial"/>
              <a:ea typeface="Arial"/>
              <a:cs typeface="Arial"/>
              <a:sym typeface="Arial"/>
            </a:endParaRPr>
          </a:p>
          <a:p>
            <a:pPr indent="-342900" lvl="0" marL="342900" rtl="0" algn="l">
              <a:spcBef>
                <a:spcPts val="0"/>
              </a:spcBef>
              <a:spcAft>
                <a:spcPts val="0"/>
              </a:spcAft>
              <a:buSzPts val="3200"/>
              <a:buChar char="❖"/>
            </a:pPr>
            <a:r>
              <a:rPr lang="en-US">
                <a:latin typeface="Arial"/>
                <a:ea typeface="Arial"/>
                <a:cs typeface="Arial"/>
                <a:sym typeface="Arial"/>
              </a:rPr>
              <a:t>Support for both textual and binary content</a:t>
            </a:r>
            <a:endParaRPr>
              <a:latin typeface="Arial"/>
              <a:ea typeface="Arial"/>
              <a:cs typeface="Arial"/>
              <a:sym typeface="Arial"/>
            </a:endParaRPr>
          </a:p>
          <a:p>
            <a:pPr indent="-342900" lvl="0" marL="342900" rtl="0" algn="l">
              <a:spcBef>
                <a:spcPts val="0"/>
              </a:spcBef>
              <a:spcAft>
                <a:spcPts val="0"/>
              </a:spcAft>
              <a:buSzPts val="3200"/>
              <a:buChar char="❖"/>
            </a:pPr>
            <a:r>
              <a:rPr lang="en-US">
                <a:latin typeface="Arial"/>
                <a:ea typeface="Arial"/>
                <a:cs typeface="Arial"/>
                <a:sym typeface="Arial"/>
              </a:rPr>
              <a:t>Asymmetric encryption</a:t>
            </a:r>
            <a:endParaRPr>
              <a:latin typeface="Arial"/>
              <a:ea typeface="Arial"/>
              <a:cs typeface="Arial"/>
              <a:sym typeface="Arial"/>
            </a:endParaRPr>
          </a:p>
          <a:p>
            <a:pPr indent="-342900" lvl="0" marL="342900" rtl="0" algn="l">
              <a:spcBef>
                <a:spcPts val="0"/>
              </a:spcBef>
              <a:spcAft>
                <a:spcPts val="0"/>
              </a:spcAft>
              <a:buSzPts val="3200"/>
              <a:buChar char="❖"/>
            </a:pPr>
            <a:r>
              <a:rPr lang="en-US">
                <a:latin typeface="Arial"/>
                <a:ea typeface="Arial"/>
                <a:cs typeface="Arial"/>
                <a:sym typeface="Arial"/>
              </a:rPr>
              <a:t>Full duplex communication</a:t>
            </a:r>
            <a:endParaRPr>
              <a:latin typeface="Arial"/>
              <a:ea typeface="Arial"/>
              <a:cs typeface="Arial"/>
              <a:sym typeface="Arial"/>
            </a:endParaRPr>
          </a:p>
        </p:txBody>
      </p:sp>
      <p:pic>
        <p:nvPicPr>
          <p:cNvPr id="289" name="Google Shape;289;p34"/>
          <p:cNvPicPr preferRelativeResize="0"/>
          <p:nvPr/>
        </p:nvPicPr>
        <p:blipFill>
          <a:blip r:embed="rId3">
            <a:alphaModFix/>
          </a:blip>
          <a:stretch>
            <a:fillRect/>
          </a:stretch>
        </p:blipFill>
        <p:spPr>
          <a:xfrm>
            <a:off x="8117075" y="2566900"/>
            <a:ext cx="3922525" cy="3922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p:nvPr/>
        </p:nvSpPr>
        <p:spPr>
          <a:xfrm>
            <a:off x="6473950" y="4498775"/>
            <a:ext cx="1072800" cy="1290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7"/>
          <p:cNvSpPr txBox="1"/>
          <p:nvPr>
            <p:ph type="title"/>
          </p:nvPr>
        </p:nvSpPr>
        <p:spPr>
          <a:xfrm>
            <a:off x="304800" y="304800"/>
            <a:ext cx="10739400" cy="7923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DeMedia Team</a:t>
            </a:r>
            <a:endParaRPr/>
          </a:p>
        </p:txBody>
      </p:sp>
      <p:grpSp>
        <p:nvGrpSpPr>
          <p:cNvPr id="102" name="Google Shape;102;p17"/>
          <p:cNvGrpSpPr/>
          <p:nvPr/>
        </p:nvGrpSpPr>
        <p:grpSpPr>
          <a:xfrm>
            <a:off x="1709975" y="3584250"/>
            <a:ext cx="2555700" cy="627000"/>
            <a:chOff x="1616800" y="4059475"/>
            <a:chExt cx="2555700" cy="627000"/>
          </a:xfrm>
        </p:grpSpPr>
        <p:sp>
          <p:nvSpPr>
            <p:cNvPr id="103" name="Google Shape;103;p17"/>
            <p:cNvSpPr txBox="1"/>
            <p:nvPr/>
          </p:nvSpPr>
          <p:spPr>
            <a:xfrm>
              <a:off x="1825000" y="4372975"/>
              <a:ext cx="2022000" cy="31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Supervisor</a:t>
              </a:r>
              <a:endParaRPr/>
            </a:p>
          </p:txBody>
        </p:sp>
        <p:sp>
          <p:nvSpPr>
            <p:cNvPr id="104" name="Google Shape;104;p17"/>
            <p:cNvSpPr txBox="1"/>
            <p:nvPr/>
          </p:nvSpPr>
          <p:spPr>
            <a:xfrm>
              <a:off x="1616800" y="4059475"/>
              <a:ext cx="2555700" cy="31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t>Mr. Kavinga Abeywardena</a:t>
              </a:r>
              <a:endParaRPr b="1"/>
            </a:p>
          </p:txBody>
        </p:sp>
      </p:grpSp>
      <p:grpSp>
        <p:nvGrpSpPr>
          <p:cNvPr id="105" name="Google Shape;105;p17"/>
          <p:cNvGrpSpPr/>
          <p:nvPr/>
        </p:nvGrpSpPr>
        <p:grpSpPr>
          <a:xfrm>
            <a:off x="7672851" y="3584250"/>
            <a:ext cx="2824200" cy="627000"/>
            <a:chOff x="5494713" y="4059475"/>
            <a:chExt cx="2824200" cy="627000"/>
          </a:xfrm>
        </p:grpSpPr>
        <p:sp>
          <p:nvSpPr>
            <p:cNvPr id="106" name="Google Shape;106;p17"/>
            <p:cNvSpPr txBox="1"/>
            <p:nvPr/>
          </p:nvSpPr>
          <p:spPr>
            <a:xfrm>
              <a:off x="6403075" y="4372975"/>
              <a:ext cx="1332900" cy="31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Co-</a:t>
              </a:r>
              <a:r>
                <a:rPr lang="en-US"/>
                <a:t>Supervisor</a:t>
              </a:r>
              <a:endParaRPr/>
            </a:p>
          </p:txBody>
        </p:sp>
        <p:sp>
          <p:nvSpPr>
            <p:cNvPr id="107" name="Google Shape;107;p17"/>
            <p:cNvSpPr txBox="1"/>
            <p:nvPr/>
          </p:nvSpPr>
          <p:spPr>
            <a:xfrm>
              <a:off x="5494713" y="4059475"/>
              <a:ext cx="2824200" cy="31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t>Ms. Laneesha Ruggahakotuwa</a:t>
              </a:r>
              <a:endParaRPr b="1"/>
            </a:p>
          </p:txBody>
        </p:sp>
      </p:grpSp>
      <p:pic>
        <p:nvPicPr>
          <p:cNvPr id="108" name="Google Shape;108;p17"/>
          <p:cNvPicPr preferRelativeResize="0"/>
          <p:nvPr/>
        </p:nvPicPr>
        <p:blipFill>
          <a:blip r:embed="rId3">
            <a:alphaModFix/>
          </a:blip>
          <a:stretch>
            <a:fillRect/>
          </a:stretch>
        </p:blipFill>
        <p:spPr>
          <a:xfrm>
            <a:off x="8514957" y="1750050"/>
            <a:ext cx="1313018" cy="1768549"/>
          </a:xfrm>
          <a:prstGeom prst="rect">
            <a:avLst/>
          </a:prstGeom>
          <a:noFill/>
          <a:ln>
            <a:noFill/>
          </a:ln>
        </p:spPr>
      </p:pic>
      <p:pic>
        <p:nvPicPr>
          <p:cNvPr id="109" name="Google Shape;109;p17"/>
          <p:cNvPicPr preferRelativeResize="0"/>
          <p:nvPr/>
        </p:nvPicPr>
        <p:blipFill>
          <a:blip r:embed="rId4">
            <a:alphaModFix/>
          </a:blip>
          <a:stretch>
            <a:fillRect/>
          </a:stretch>
        </p:blipFill>
        <p:spPr>
          <a:xfrm>
            <a:off x="2232400" y="1670350"/>
            <a:ext cx="1375325" cy="1768549"/>
          </a:xfrm>
          <a:prstGeom prst="rect">
            <a:avLst/>
          </a:prstGeom>
          <a:noFill/>
          <a:ln>
            <a:noFill/>
          </a:ln>
        </p:spPr>
      </p:pic>
      <p:grpSp>
        <p:nvGrpSpPr>
          <p:cNvPr id="110" name="Google Shape;110;p17"/>
          <p:cNvGrpSpPr/>
          <p:nvPr/>
        </p:nvGrpSpPr>
        <p:grpSpPr>
          <a:xfrm>
            <a:off x="2263513" y="4498763"/>
            <a:ext cx="1313100" cy="1826875"/>
            <a:chOff x="2263513" y="4498763"/>
            <a:chExt cx="1313100" cy="1826875"/>
          </a:xfrm>
        </p:grpSpPr>
        <p:sp>
          <p:nvSpPr>
            <p:cNvPr id="111" name="Google Shape;111;p17"/>
            <p:cNvSpPr txBox="1"/>
            <p:nvPr/>
          </p:nvSpPr>
          <p:spPr>
            <a:xfrm>
              <a:off x="2347063" y="6041838"/>
              <a:ext cx="1146000" cy="28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IT20254698</a:t>
              </a:r>
              <a:endParaRPr/>
            </a:p>
          </p:txBody>
        </p:sp>
        <p:sp>
          <p:nvSpPr>
            <p:cNvPr id="112" name="Google Shape;112;p17"/>
            <p:cNvSpPr txBox="1"/>
            <p:nvPr/>
          </p:nvSpPr>
          <p:spPr>
            <a:xfrm>
              <a:off x="2263513" y="5816538"/>
              <a:ext cx="1313100" cy="22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t>Perera B.S.S.</a:t>
              </a:r>
              <a:endParaRPr b="1"/>
            </a:p>
          </p:txBody>
        </p:sp>
        <p:pic>
          <p:nvPicPr>
            <p:cNvPr id="113" name="Google Shape;113;p17"/>
            <p:cNvPicPr preferRelativeResize="0"/>
            <p:nvPr/>
          </p:nvPicPr>
          <p:blipFill rotWithShape="1">
            <a:blip r:embed="rId5">
              <a:alphaModFix/>
            </a:blip>
            <a:srcRect b="0" l="2271" r="2271" t="0"/>
            <a:stretch/>
          </p:blipFill>
          <p:spPr>
            <a:xfrm>
              <a:off x="2448347" y="4498763"/>
              <a:ext cx="943432" cy="1270735"/>
            </a:xfrm>
            <a:prstGeom prst="rect">
              <a:avLst/>
            </a:prstGeom>
            <a:noFill/>
            <a:ln>
              <a:noFill/>
            </a:ln>
          </p:spPr>
        </p:pic>
      </p:grpSp>
      <p:grpSp>
        <p:nvGrpSpPr>
          <p:cNvPr id="114" name="Google Shape;114;p17"/>
          <p:cNvGrpSpPr/>
          <p:nvPr/>
        </p:nvGrpSpPr>
        <p:grpSpPr>
          <a:xfrm>
            <a:off x="3990876" y="5816550"/>
            <a:ext cx="1768200" cy="509088"/>
            <a:chOff x="4430882" y="5816550"/>
            <a:chExt cx="1768200" cy="509088"/>
          </a:xfrm>
        </p:grpSpPr>
        <p:sp>
          <p:nvSpPr>
            <p:cNvPr id="115" name="Google Shape;115;p17"/>
            <p:cNvSpPr txBox="1"/>
            <p:nvPr/>
          </p:nvSpPr>
          <p:spPr>
            <a:xfrm>
              <a:off x="4690519" y="6041838"/>
              <a:ext cx="1146000" cy="28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IT20159726</a:t>
              </a:r>
              <a:endParaRPr/>
            </a:p>
          </p:txBody>
        </p:sp>
        <p:sp>
          <p:nvSpPr>
            <p:cNvPr id="116" name="Google Shape;116;p17"/>
            <p:cNvSpPr txBox="1"/>
            <p:nvPr/>
          </p:nvSpPr>
          <p:spPr>
            <a:xfrm>
              <a:off x="4430882" y="5816550"/>
              <a:ext cx="1768200" cy="22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t>Bandara A.M.C.A.</a:t>
              </a:r>
              <a:endParaRPr b="1"/>
            </a:p>
          </p:txBody>
        </p:sp>
      </p:grpSp>
      <p:sp>
        <p:nvSpPr>
          <p:cNvPr id="117" name="Google Shape;117;p17"/>
          <p:cNvSpPr txBox="1"/>
          <p:nvPr/>
        </p:nvSpPr>
        <p:spPr>
          <a:xfrm>
            <a:off x="6381512" y="6041838"/>
            <a:ext cx="1146000" cy="28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IT20137496</a:t>
            </a:r>
            <a:endParaRPr/>
          </a:p>
        </p:txBody>
      </p:sp>
      <p:sp>
        <p:nvSpPr>
          <p:cNvPr id="118" name="Google Shape;118;p17"/>
          <p:cNvSpPr txBox="1"/>
          <p:nvPr/>
        </p:nvSpPr>
        <p:spPr>
          <a:xfrm>
            <a:off x="6070412" y="5816550"/>
            <a:ext cx="1768200" cy="22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t>Dhananjani G.G.S.</a:t>
            </a:r>
            <a:endParaRPr b="1"/>
          </a:p>
        </p:txBody>
      </p:sp>
      <p:pic>
        <p:nvPicPr>
          <p:cNvPr id="119" name="Google Shape;119;p17"/>
          <p:cNvPicPr preferRelativeResize="0"/>
          <p:nvPr/>
        </p:nvPicPr>
        <p:blipFill rotWithShape="1">
          <a:blip r:embed="rId6">
            <a:alphaModFix/>
          </a:blip>
          <a:srcRect b="9822" l="16334" r="16334" t="-516"/>
          <a:stretch/>
        </p:blipFill>
        <p:spPr>
          <a:xfrm>
            <a:off x="4405875" y="4498775"/>
            <a:ext cx="1018825" cy="1270725"/>
          </a:xfrm>
          <a:prstGeom prst="rect">
            <a:avLst/>
          </a:prstGeom>
          <a:noFill/>
          <a:ln>
            <a:noFill/>
          </a:ln>
        </p:spPr>
      </p:pic>
      <p:sp>
        <p:nvSpPr>
          <p:cNvPr id="120" name="Google Shape;120;p17"/>
          <p:cNvSpPr txBox="1"/>
          <p:nvPr/>
        </p:nvSpPr>
        <p:spPr>
          <a:xfrm>
            <a:off x="8598462" y="6041838"/>
            <a:ext cx="1146000" cy="28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IT20157432</a:t>
            </a:r>
            <a:endParaRPr/>
          </a:p>
        </p:txBody>
      </p:sp>
      <p:sp>
        <p:nvSpPr>
          <p:cNvPr id="121" name="Google Shape;121;p17"/>
          <p:cNvSpPr txBox="1"/>
          <p:nvPr/>
        </p:nvSpPr>
        <p:spPr>
          <a:xfrm>
            <a:off x="8252849" y="5816550"/>
            <a:ext cx="1957200" cy="22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t>Abeykoon A.W.Y.I.K.</a:t>
            </a:r>
            <a:endParaRPr b="1"/>
          </a:p>
        </p:txBody>
      </p:sp>
      <p:pic>
        <p:nvPicPr>
          <p:cNvPr id="122" name="Google Shape;122;p17"/>
          <p:cNvPicPr preferRelativeResize="0"/>
          <p:nvPr/>
        </p:nvPicPr>
        <p:blipFill rotWithShape="1">
          <a:blip r:embed="rId7">
            <a:alphaModFix/>
          </a:blip>
          <a:srcRect b="52275" l="27383" r="24684" t="13375"/>
          <a:stretch/>
        </p:blipFill>
        <p:spPr>
          <a:xfrm>
            <a:off x="6473900" y="4498788"/>
            <a:ext cx="1072899" cy="1290275"/>
          </a:xfrm>
          <a:prstGeom prst="rect">
            <a:avLst/>
          </a:prstGeom>
          <a:noFill/>
          <a:ln>
            <a:noFill/>
          </a:ln>
        </p:spPr>
      </p:pic>
      <p:pic>
        <p:nvPicPr>
          <p:cNvPr descr="Yohani Abeykoon" id="123" name="Google Shape;123;p17"/>
          <p:cNvPicPr preferRelativeResize="0"/>
          <p:nvPr/>
        </p:nvPicPr>
        <p:blipFill rotWithShape="1">
          <a:blip r:embed="rId8">
            <a:alphaModFix/>
          </a:blip>
          <a:srcRect b="34169" l="18535" r="16948" t="2834"/>
          <a:stretch/>
        </p:blipFill>
        <p:spPr>
          <a:xfrm>
            <a:off x="8562040" y="4498800"/>
            <a:ext cx="1218823" cy="12902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5"/>
          <p:cNvSpPr txBox="1"/>
          <p:nvPr>
            <p:ph type="title"/>
          </p:nvPr>
        </p:nvSpPr>
        <p:spPr>
          <a:xfrm>
            <a:off x="304800" y="304800"/>
            <a:ext cx="10739400" cy="792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Arial"/>
              <a:buNone/>
            </a:pPr>
            <a:r>
              <a:rPr lang="en-US"/>
              <a:t>System Architecture</a:t>
            </a:r>
            <a:endParaRPr/>
          </a:p>
        </p:txBody>
      </p:sp>
      <p:sp>
        <p:nvSpPr>
          <p:cNvPr id="295" name="Google Shape;295;p35"/>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IT20254698</a:t>
            </a:r>
            <a:r>
              <a:rPr lang="en-US" sz="1800">
                <a:solidFill>
                  <a:schemeClr val="dk1"/>
                </a:solidFill>
                <a:latin typeface="Cambria"/>
                <a:ea typeface="Cambria"/>
                <a:cs typeface="Cambria"/>
                <a:sym typeface="Cambria"/>
              </a:rPr>
              <a:t>   |   </a:t>
            </a:r>
            <a:r>
              <a:rPr lang="en-US" sz="1800">
                <a:solidFill>
                  <a:schemeClr val="dk1"/>
                </a:solidFill>
                <a:latin typeface="Cambria"/>
                <a:ea typeface="Cambria"/>
                <a:cs typeface="Cambria"/>
                <a:sym typeface="Cambria"/>
              </a:rPr>
              <a:t>Perera B.S.S.</a:t>
            </a:r>
            <a:r>
              <a:rPr b="1"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TMP 23-234</a:t>
            </a:r>
            <a:endParaRPr/>
          </a:p>
        </p:txBody>
      </p:sp>
      <p:pic>
        <p:nvPicPr>
          <p:cNvPr id="296" name="Google Shape;296;p35"/>
          <p:cNvPicPr preferRelativeResize="0"/>
          <p:nvPr/>
        </p:nvPicPr>
        <p:blipFill>
          <a:blip r:embed="rId3">
            <a:alphaModFix/>
          </a:blip>
          <a:stretch>
            <a:fillRect/>
          </a:stretch>
        </p:blipFill>
        <p:spPr>
          <a:xfrm>
            <a:off x="304800" y="1658137"/>
            <a:ext cx="5577576" cy="3541725"/>
          </a:xfrm>
          <a:prstGeom prst="rect">
            <a:avLst/>
          </a:prstGeom>
          <a:noFill/>
          <a:ln>
            <a:noFill/>
          </a:ln>
        </p:spPr>
      </p:pic>
      <p:pic>
        <p:nvPicPr>
          <p:cNvPr id="297" name="Google Shape;297;p35"/>
          <p:cNvPicPr preferRelativeResize="0"/>
          <p:nvPr/>
        </p:nvPicPr>
        <p:blipFill>
          <a:blip r:embed="rId4">
            <a:alphaModFix/>
          </a:blip>
          <a:stretch>
            <a:fillRect/>
          </a:stretch>
        </p:blipFill>
        <p:spPr>
          <a:xfrm>
            <a:off x="7629552" y="2341700"/>
            <a:ext cx="4069373" cy="2174582"/>
          </a:xfrm>
          <a:prstGeom prst="rect">
            <a:avLst/>
          </a:prstGeom>
          <a:noFill/>
          <a:ln>
            <a:noFill/>
          </a:ln>
        </p:spPr>
      </p:pic>
      <p:sp>
        <p:nvSpPr>
          <p:cNvPr id="298" name="Google Shape;298;p35"/>
          <p:cNvSpPr/>
          <p:nvPr/>
        </p:nvSpPr>
        <p:spPr>
          <a:xfrm>
            <a:off x="872825" y="2137150"/>
            <a:ext cx="4610700" cy="1291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5"/>
          <p:cNvSpPr/>
          <p:nvPr/>
        </p:nvSpPr>
        <p:spPr>
          <a:xfrm>
            <a:off x="7165375" y="1339700"/>
            <a:ext cx="4770300" cy="4799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0" name="Google Shape;300;p35"/>
          <p:cNvCxnSpPr>
            <a:stCxn id="298" idx="3"/>
            <a:endCxn id="299" idx="1"/>
          </p:cNvCxnSpPr>
          <p:nvPr/>
        </p:nvCxnSpPr>
        <p:spPr>
          <a:xfrm>
            <a:off x="5483525" y="2783050"/>
            <a:ext cx="1681800" cy="956100"/>
          </a:xfrm>
          <a:prstGeom prst="bentConnector3">
            <a:avLst>
              <a:gd fmla="val 50001"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6"/>
          <p:cNvSpPr txBox="1"/>
          <p:nvPr>
            <p:ph type="title"/>
          </p:nvPr>
        </p:nvSpPr>
        <p:spPr>
          <a:xfrm>
            <a:off x="304800" y="304800"/>
            <a:ext cx="10739400" cy="792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Arial"/>
              <a:buNone/>
            </a:pPr>
            <a:r>
              <a:rPr lang="en-US"/>
              <a:t>Functional &amp; Non functional Requirements</a:t>
            </a:r>
            <a:endParaRPr/>
          </a:p>
        </p:txBody>
      </p:sp>
      <p:sp>
        <p:nvSpPr>
          <p:cNvPr id="306" name="Google Shape;306;p36"/>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IT20254698</a:t>
            </a:r>
            <a:r>
              <a:rPr lang="en-US" sz="1800">
                <a:solidFill>
                  <a:schemeClr val="dk1"/>
                </a:solidFill>
                <a:latin typeface="Cambria"/>
                <a:ea typeface="Cambria"/>
                <a:cs typeface="Cambria"/>
                <a:sym typeface="Cambria"/>
              </a:rPr>
              <a:t>   |   </a:t>
            </a:r>
            <a:r>
              <a:rPr lang="en-US" sz="1800">
                <a:solidFill>
                  <a:schemeClr val="dk1"/>
                </a:solidFill>
                <a:latin typeface="Cambria"/>
                <a:ea typeface="Cambria"/>
                <a:cs typeface="Cambria"/>
                <a:sym typeface="Cambria"/>
              </a:rPr>
              <a:t>Perera B.S.S.</a:t>
            </a:r>
            <a:r>
              <a:rPr b="1"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TMP 23-234</a:t>
            </a:r>
            <a:endParaRPr/>
          </a:p>
        </p:txBody>
      </p:sp>
      <p:sp>
        <p:nvSpPr>
          <p:cNvPr id="307" name="Google Shape;307;p36"/>
          <p:cNvSpPr txBox="1"/>
          <p:nvPr>
            <p:ph idx="1" type="body"/>
          </p:nvPr>
        </p:nvSpPr>
        <p:spPr>
          <a:xfrm>
            <a:off x="304800" y="1686863"/>
            <a:ext cx="5791200" cy="39663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200000"/>
              </a:lnSpc>
              <a:spcBef>
                <a:spcPts val="0"/>
              </a:spcBef>
              <a:spcAft>
                <a:spcPts val="0"/>
              </a:spcAft>
              <a:buNone/>
            </a:pPr>
            <a:r>
              <a:rPr b="1" lang="en-US" sz="2000">
                <a:latin typeface="Arial"/>
                <a:ea typeface="Arial"/>
                <a:cs typeface="Arial"/>
                <a:sym typeface="Arial"/>
              </a:rPr>
              <a:t>F</a:t>
            </a:r>
            <a:r>
              <a:rPr b="1" lang="en-US" sz="2000">
                <a:latin typeface="Arial"/>
                <a:ea typeface="Arial"/>
                <a:cs typeface="Arial"/>
                <a:sym typeface="Arial"/>
              </a:rPr>
              <a:t>unctional Requirements</a:t>
            </a:r>
            <a:endParaRPr b="1" sz="2000">
              <a:latin typeface="Arial"/>
              <a:ea typeface="Arial"/>
              <a:cs typeface="Arial"/>
              <a:sym typeface="Arial"/>
            </a:endParaRPr>
          </a:p>
          <a:p>
            <a:pPr indent="-266700" lvl="0" marL="342900" rtl="0" algn="l">
              <a:lnSpc>
                <a:spcPct val="200000"/>
              </a:lnSpc>
              <a:spcBef>
                <a:spcPts val="0"/>
              </a:spcBef>
              <a:spcAft>
                <a:spcPts val="0"/>
              </a:spcAft>
              <a:buSzPts val="2000"/>
              <a:buChar char="❖"/>
            </a:pPr>
            <a:r>
              <a:rPr lang="en-US" sz="2000">
                <a:latin typeface="Arial"/>
                <a:ea typeface="Arial"/>
                <a:cs typeface="Arial"/>
                <a:sym typeface="Arial"/>
              </a:rPr>
              <a:t>Discover other peers on the network and establish connections with them</a:t>
            </a:r>
            <a:endParaRPr sz="2000">
              <a:latin typeface="Arial"/>
              <a:ea typeface="Arial"/>
              <a:cs typeface="Arial"/>
              <a:sym typeface="Arial"/>
            </a:endParaRPr>
          </a:p>
          <a:p>
            <a:pPr indent="-266700" lvl="0" marL="342900" rtl="0" algn="l">
              <a:lnSpc>
                <a:spcPct val="200000"/>
              </a:lnSpc>
              <a:spcBef>
                <a:spcPts val="0"/>
              </a:spcBef>
              <a:spcAft>
                <a:spcPts val="0"/>
              </a:spcAft>
              <a:buSzPts val="2000"/>
              <a:buChar char="❖"/>
            </a:pPr>
            <a:r>
              <a:rPr lang="en-US" sz="2000">
                <a:latin typeface="Arial"/>
                <a:ea typeface="Arial"/>
                <a:cs typeface="Arial"/>
                <a:sym typeface="Arial"/>
              </a:rPr>
              <a:t>Should be able to transfer binary objects from one peer to another peer</a:t>
            </a:r>
            <a:endParaRPr sz="2000">
              <a:latin typeface="Arial"/>
              <a:ea typeface="Arial"/>
              <a:cs typeface="Arial"/>
              <a:sym typeface="Arial"/>
            </a:endParaRPr>
          </a:p>
          <a:p>
            <a:pPr indent="-266700" lvl="0" marL="342900" rtl="0" algn="l">
              <a:lnSpc>
                <a:spcPct val="200000"/>
              </a:lnSpc>
              <a:spcBef>
                <a:spcPts val="0"/>
              </a:spcBef>
              <a:spcAft>
                <a:spcPts val="0"/>
              </a:spcAft>
              <a:buSzPts val="2000"/>
              <a:buChar char="❖"/>
            </a:pPr>
            <a:r>
              <a:rPr lang="en-US" sz="2000">
                <a:latin typeface="Arial"/>
                <a:ea typeface="Arial"/>
                <a:cs typeface="Arial"/>
                <a:sym typeface="Arial"/>
              </a:rPr>
              <a:t>Flexible API for integration with any peer to peer application </a:t>
            </a:r>
            <a:endParaRPr sz="2000">
              <a:latin typeface="Arial"/>
              <a:ea typeface="Arial"/>
              <a:cs typeface="Arial"/>
              <a:sym typeface="Arial"/>
            </a:endParaRPr>
          </a:p>
        </p:txBody>
      </p:sp>
      <p:sp>
        <p:nvSpPr>
          <p:cNvPr id="308" name="Google Shape;308;p36"/>
          <p:cNvSpPr txBox="1"/>
          <p:nvPr>
            <p:ph idx="1" type="body"/>
          </p:nvPr>
        </p:nvSpPr>
        <p:spPr>
          <a:xfrm>
            <a:off x="6452675" y="1686875"/>
            <a:ext cx="5791200" cy="39663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200000"/>
              </a:lnSpc>
              <a:spcBef>
                <a:spcPts val="0"/>
              </a:spcBef>
              <a:spcAft>
                <a:spcPts val="0"/>
              </a:spcAft>
              <a:buNone/>
            </a:pPr>
            <a:r>
              <a:rPr b="1" lang="en-US" sz="2000">
                <a:latin typeface="Arial"/>
                <a:ea typeface="Arial"/>
                <a:cs typeface="Arial"/>
                <a:sym typeface="Arial"/>
              </a:rPr>
              <a:t>Non functional Requirements</a:t>
            </a:r>
            <a:endParaRPr b="1" sz="2000">
              <a:latin typeface="Arial"/>
              <a:ea typeface="Arial"/>
              <a:cs typeface="Arial"/>
              <a:sym typeface="Arial"/>
            </a:endParaRPr>
          </a:p>
          <a:p>
            <a:pPr indent="-266700" lvl="0" marL="342900" rtl="0" algn="l">
              <a:lnSpc>
                <a:spcPct val="200000"/>
              </a:lnSpc>
              <a:spcBef>
                <a:spcPts val="0"/>
              </a:spcBef>
              <a:spcAft>
                <a:spcPts val="0"/>
              </a:spcAft>
              <a:buSzPts val="2000"/>
              <a:buChar char="❖"/>
            </a:pPr>
            <a:r>
              <a:rPr lang="en-US" sz="2000">
                <a:latin typeface="Arial"/>
                <a:ea typeface="Arial"/>
                <a:cs typeface="Arial"/>
                <a:sym typeface="Arial"/>
              </a:rPr>
              <a:t>Performance</a:t>
            </a:r>
            <a:endParaRPr sz="2000">
              <a:latin typeface="Arial"/>
              <a:ea typeface="Arial"/>
              <a:cs typeface="Arial"/>
              <a:sym typeface="Arial"/>
            </a:endParaRPr>
          </a:p>
          <a:p>
            <a:pPr indent="-266700" lvl="0" marL="342900" rtl="0" algn="l">
              <a:lnSpc>
                <a:spcPct val="200000"/>
              </a:lnSpc>
              <a:spcBef>
                <a:spcPts val="0"/>
              </a:spcBef>
              <a:spcAft>
                <a:spcPts val="0"/>
              </a:spcAft>
              <a:buSzPts val="2000"/>
              <a:buChar char="❖"/>
            </a:pPr>
            <a:r>
              <a:rPr lang="en-US" sz="2000">
                <a:latin typeface="Arial"/>
                <a:ea typeface="Arial"/>
                <a:cs typeface="Arial"/>
                <a:sym typeface="Arial"/>
              </a:rPr>
              <a:t>Fault tolerance</a:t>
            </a:r>
            <a:endParaRPr sz="2000">
              <a:latin typeface="Arial"/>
              <a:ea typeface="Arial"/>
              <a:cs typeface="Arial"/>
              <a:sym typeface="Arial"/>
            </a:endParaRPr>
          </a:p>
          <a:p>
            <a:pPr indent="-266700" lvl="0" marL="342900" rtl="0" algn="l">
              <a:lnSpc>
                <a:spcPct val="200000"/>
              </a:lnSpc>
              <a:spcBef>
                <a:spcPts val="0"/>
              </a:spcBef>
              <a:spcAft>
                <a:spcPts val="0"/>
              </a:spcAft>
              <a:buSzPts val="2000"/>
              <a:buFont typeface="Arial"/>
              <a:buChar char="❖"/>
            </a:pPr>
            <a:r>
              <a:rPr lang="en-US" sz="2000">
                <a:latin typeface="Arial"/>
                <a:ea typeface="Arial"/>
                <a:cs typeface="Arial"/>
                <a:sym typeface="Arial"/>
              </a:rPr>
              <a:t>Scalability</a:t>
            </a:r>
            <a:endParaRPr sz="2000">
              <a:latin typeface="Arial"/>
              <a:ea typeface="Arial"/>
              <a:cs typeface="Arial"/>
              <a:sym typeface="Arial"/>
            </a:endParaRPr>
          </a:p>
          <a:p>
            <a:pPr indent="-266700" lvl="0" marL="342900" rtl="0" algn="l">
              <a:lnSpc>
                <a:spcPct val="200000"/>
              </a:lnSpc>
              <a:spcBef>
                <a:spcPts val="0"/>
              </a:spcBef>
              <a:spcAft>
                <a:spcPts val="0"/>
              </a:spcAft>
              <a:buSzPts val="2000"/>
              <a:buFont typeface="Arial"/>
              <a:buChar char="❖"/>
            </a:pPr>
            <a:r>
              <a:rPr lang="en-US" sz="2000">
                <a:latin typeface="Arial"/>
                <a:ea typeface="Arial"/>
                <a:cs typeface="Arial"/>
                <a:sym typeface="Arial"/>
              </a:rPr>
              <a:t>Availability</a:t>
            </a:r>
            <a:endParaRPr sz="2000">
              <a:latin typeface="Arial"/>
              <a:ea typeface="Arial"/>
              <a:cs typeface="Arial"/>
              <a:sym typeface="Arial"/>
            </a:endParaRPr>
          </a:p>
          <a:p>
            <a:pPr indent="-266700" lvl="0" marL="342900" rtl="0" algn="l">
              <a:lnSpc>
                <a:spcPct val="200000"/>
              </a:lnSpc>
              <a:spcBef>
                <a:spcPts val="0"/>
              </a:spcBef>
              <a:spcAft>
                <a:spcPts val="0"/>
              </a:spcAft>
              <a:buSzPts val="2000"/>
              <a:buFont typeface="Arial"/>
              <a:buChar char="❖"/>
            </a:pPr>
            <a:r>
              <a:rPr lang="en-US" sz="2000">
                <a:latin typeface="Arial"/>
                <a:ea typeface="Arial"/>
                <a:cs typeface="Arial"/>
                <a:sym typeface="Arial"/>
              </a:rPr>
              <a:t>Usability</a:t>
            </a:r>
            <a:endParaRPr sz="2000">
              <a:latin typeface="Arial"/>
              <a:ea typeface="Arial"/>
              <a:cs typeface="Arial"/>
              <a:sym typeface="Arial"/>
            </a:endParaRPr>
          </a:p>
          <a:p>
            <a:pPr indent="-266700" lvl="0" marL="342900" rtl="0" algn="l">
              <a:lnSpc>
                <a:spcPct val="200000"/>
              </a:lnSpc>
              <a:spcBef>
                <a:spcPts val="0"/>
              </a:spcBef>
              <a:spcAft>
                <a:spcPts val="0"/>
              </a:spcAft>
              <a:buSzPts val="2000"/>
              <a:buChar char="❖"/>
            </a:pPr>
            <a:r>
              <a:rPr lang="en-US" sz="2000">
                <a:latin typeface="Arial"/>
                <a:ea typeface="Arial"/>
                <a:cs typeface="Arial"/>
                <a:sym typeface="Arial"/>
              </a:rPr>
              <a:t>Better developer experience</a:t>
            </a:r>
            <a:endParaRPr sz="2000">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7"/>
          <p:cNvSpPr txBox="1"/>
          <p:nvPr>
            <p:ph type="title"/>
          </p:nvPr>
        </p:nvSpPr>
        <p:spPr>
          <a:xfrm>
            <a:off x="304800" y="304800"/>
            <a:ext cx="10739400" cy="792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Arial"/>
              <a:buNone/>
            </a:pPr>
            <a:r>
              <a:rPr lang="en-US"/>
              <a:t>Work Breakdown Structure(WBS)</a:t>
            </a:r>
            <a:endParaRPr/>
          </a:p>
        </p:txBody>
      </p:sp>
      <p:sp>
        <p:nvSpPr>
          <p:cNvPr id="314" name="Google Shape;314;p37"/>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IT20254698</a:t>
            </a:r>
            <a:r>
              <a:rPr lang="en-US" sz="1800">
                <a:solidFill>
                  <a:schemeClr val="dk1"/>
                </a:solidFill>
                <a:latin typeface="Cambria"/>
                <a:ea typeface="Cambria"/>
                <a:cs typeface="Cambria"/>
                <a:sym typeface="Cambria"/>
              </a:rPr>
              <a:t>   |   </a:t>
            </a:r>
            <a:r>
              <a:rPr lang="en-US" sz="1800">
                <a:solidFill>
                  <a:schemeClr val="dk1"/>
                </a:solidFill>
                <a:latin typeface="Cambria"/>
                <a:ea typeface="Cambria"/>
                <a:cs typeface="Cambria"/>
                <a:sym typeface="Cambria"/>
              </a:rPr>
              <a:t>Perera B.S.S.</a:t>
            </a:r>
            <a:r>
              <a:rPr b="1"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TMP 23-234</a:t>
            </a:r>
            <a:endParaRPr/>
          </a:p>
        </p:txBody>
      </p:sp>
      <p:pic>
        <p:nvPicPr>
          <p:cNvPr id="315" name="Google Shape;315;p37"/>
          <p:cNvPicPr preferRelativeResize="0"/>
          <p:nvPr/>
        </p:nvPicPr>
        <p:blipFill>
          <a:blip r:embed="rId3">
            <a:alphaModFix/>
          </a:blip>
          <a:stretch>
            <a:fillRect/>
          </a:stretch>
        </p:blipFill>
        <p:spPr>
          <a:xfrm>
            <a:off x="2000825" y="1249500"/>
            <a:ext cx="8190351" cy="5090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8"/>
          <p:cNvSpPr txBox="1"/>
          <p:nvPr>
            <p:ph type="title"/>
          </p:nvPr>
        </p:nvSpPr>
        <p:spPr>
          <a:xfrm>
            <a:off x="304800" y="304800"/>
            <a:ext cx="10739400" cy="792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Arial"/>
              <a:buNone/>
            </a:pPr>
            <a:r>
              <a:rPr lang="en-US"/>
              <a:t>Completion Of The Project</a:t>
            </a:r>
            <a:endParaRPr/>
          </a:p>
        </p:txBody>
      </p:sp>
      <p:sp>
        <p:nvSpPr>
          <p:cNvPr id="321" name="Google Shape;321;p38"/>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IT20254698</a:t>
            </a:r>
            <a:r>
              <a:rPr lang="en-US" sz="1800">
                <a:solidFill>
                  <a:schemeClr val="dk1"/>
                </a:solidFill>
                <a:latin typeface="Cambria"/>
                <a:ea typeface="Cambria"/>
                <a:cs typeface="Cambria"/>
                <a:sym typeface="Cambria"/>
              </a:rPr>
              <a:t>   |   </a:t>
            </a:r>
            <a:r>
              <a:rPr lang="en-US" sz="1800">
                <a:solidFill>
                  <a:schemeClr val="dk1"/>
                </a:solidFill>
                <a:latin typeface="Cambria"/>
                <a:ea typeface="Cambria"/>
                <a:cs typeface="Cambria"/>
                <a:sym typeface="Cambria"/>
              </a:rPr>
              <a:t>Perera B.S.S.</a:t>
            </a:r>
            <a:r>
              <a:rPr b="1"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TMP 23-234</a:t>
            </a:r>
            <a:endParaRPr/>
          </a:p>
        </p:txBody>
      </p:sp>
      <p:pic>
        <p:nvPicPr>
          <p:cNvPr id="322" name="Google Shape;322;p38"/>
          <p:cNvPicPr preferRelativeResize="0"/>
          <p:nvPr/>
        </p:nvPicPr>
        <p:blipFill rotWithShape="1">
          <a:blip r:embed="rId3">
            <a:alphaModFix/>
          </a:blip>
          <a:srcRect b="28519" l="3855" r="2106" t="5386"/>
          <a:stretch/>
        </p:blipFill>
        <p:spPr>
          <a:xfrm>
            <a:off x="1337575" y="1097100"/>
            <a:ext cx="9618550" cy="50702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9"/>
          <p:cNvSpPr txBox="1"/>
          <p:nvPr>
            <p:ph type="title"/>
          </p:nvPr>
        </p:nvSpPr>
        <p:spPr>
          <a:xfrm>
            <a:off x="0" y="152400"/>
            <a:ext cx="10363200" cy="8022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4000"/>
              <a:buFont typeface="Arial"/>
              <a:buNone/>
            </a:pPr>
            <a:r>
              <a:rPr lang="en-US"/>
              <a:t>REFERENCES</a:t>
            </a:r>
            <a:endParaRPr/>
          </a:p>
        </p:txBody>
      </p:sp>
      <p:sp>
        <p:nvSpPr>
          <p:cNvPr id="328" name="Google Shape;328;p39"/>
          <p:cNvSpPr txBox="1"/>
          <p:nvPr>
            <p:ph idx="1" type="body"/>
          </p:nvPr>
        </p:nvSpPr>
        <p:spPr>
          <a:xfrm>
            <a:off x="76200" y="1066800"/>
            <a:ext cx="11250000" cy="46707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200"/>
              </a:spcBef>
              <a:spcAft>
                <a:spcPts val="0"/>
              </a:spcAft>
              <a:buClr>
                <a:schemeClr val="dk1"/>
              </a:buClr>
              <a:buSzPts val="1100"/>
              <a:buNone/>
            </a:pPr>
            <a:r>
              <a:rPr lang="en-US">
                <a:solidFill>
                  <a:schemeClr val="dk1"/>
                </a:solidFill>
                <a:latin typeface="Arial"/>
                <a:ea typeface="Arial"/>
                <a:cs typeface="Arial"/>
                <a:sym typeface="Arial"/>
              </a:rPr>
              <a:t>[1] Y. A.-N. R. M. N. Mehdi Jahanirad*, "Security measures for VoIP application: A state of the art review" [Academic Journals, 2011].</a:t>
            </a:r>
            <a:endParaRPr>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None/>
            </a:pPr>
            <a:r>
              <a:rPr lang="en-US">
                <a:solidFill>
                  <a:schemeClr val="dk1"/>
                </a:solidFill>
                <a:latin typeface="Arial"/>
                <a:ea typeface="Arial"/>
                <a:cs typeface="Arial"/>
                <a:sym typeface="Arial"/>
              </a:rPr>
              <a:t>[2] S. K. M. G. Leonidas Lymberopoulos, "Deliverable D.6.1: ARGUGRID Platform Design" [2007].</a:t>
            </a:r>
            <a:endParaRPr>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None/>
            </a:pPr>
            <a:r>
              <a:rPr lang="en-US">
                <a:solidFill>
                  <a:schemeClr val="dk1"/>
                </a:solidFill>
                <a:latin typeface="Arial"/>
                <a:ea typeface="Arial"/>
                <a:cs typeface="Arial"/>
                <a:sym typeface="Arial"/>
              </a:rPr>
              <a:t>[3] D. B. Yoram Kulbak, "The eMule/eDonkey protocol," 2005 17 January. [Online]. Available: </a:t>
            </a:r>
            <a:r>
              <a:rPr lang="en-US" u="sng">
                <a:solidFill>
                  <a:schemeClr val="hlink"/>
                </a:solidFill>
                <a:latin typeface="Arial"/>
                <a:ea typeface="Arial"/>
                <a:cs typeface="Arial"/>
                <a:sym typeface="Arial"/>
                <a:hlinkClick r:id="rId3"/>
              </a:rPr>
              <a:t>http://pages.di.unipi.it/ricci/e-mule-report.pdf</a:t>
            </a:r>
            <a:r>
              <a:rPr lang="en-US">
                <a:solidFill>
                  <a:schemeClr val="dk1"/>
                </a:solidFill>
                <a:latin typeface="Arial"/>
                <a:ea typeface="Arial"/>
                <a:cs typeface="Arial"/>
                <a:sym typeface="Arial"/>
              </a:rPr>
              <a:t>. </a:t>
            </a:r>
            <a:r>
              <a:rPr lang="en-US">
                <a:solidFill>
                  <a:schemeClr val="dk1"/>
                </a:solidFill>
                <a:latin typeface="Arial"/>
                <a:ea typeface="Arial"/>
                <a:cs typeface="Arial"/>
                <a:sym typeface="Arial"/>
              </a:rPr>
              <a:t>[Accessed: 24-Mar-2023]. </a:t>
            </a:r>
            <a:endParaRPr>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None/>
            </a:pPr>
            <a:r>
              <a:rPr lang="en-US">
                <a:solidFill>
                  <a:schemeClr val="dk1"/>
                </a:solidFill>
                <a:latin typeface="Arial"/>
                <a:ea typeface="Arial"/>
                <a:cs typeface="Arial"/>
                <a:sym typeface="Arial"/>
              </a:rPr>
              <a:t>[4] B. Cohen, 22 May 2003. [Online]. Available: https://stuker.com/wp-content/uploads/import/i-1fd3ae7c5502dfddfe8b2c7acdefaa5e-bittorrentecon.pdf.[Accessed: 24-Mar-2023]. </a:t>
            </a:r>
            <a:endParaRPr>
              <a:solidFill>
                <a:schemeClr val="dk1"/>
              </a:solidFill>
              <a:latin typeface="Arial"/>
              <a:ea typeface="Arial"/>
              <a:cs typeface="Arial"/>
              <a:sym typeface="Arial"/>
            </a:endParaRPr>
          </a:p>
          <a:p>
            <a:pPr indent="0" lvl="0" marL="0" rtl="0" algn="l">
              <a:lnSpc>
                <a:spcPct val="115000"/>
              </a:lnSpc>
              <a:spcBef>
                <a:spcPts val="1200"/>
              </a:spcBef>
              <a:spcAft>
                <a:spcPts val="1200"/>
              </a:spcAft>
              <a:buClr>
                <a:schemeClr val="dk1"/>
              </a:buClr>
              <a:buSzPts val="1100"/>
              <a:buNone/>
            </a:pPr>
            <a:r>
              <a:t/>
            </a:r>
            <a:endParaRPr>
              <a:solidFill>
                <a:schemeClr val="dk1"/>
              </a:solidFill>
              <a:latin typeface="Arial"/>
              <a:ea typeface="Arial"/>
              <a:cs typeface="Arial"/>
              <a:sym typeface="Arial"/>
            </a:endParaRPr>
          </a:p>
        </p:txBody>
      </p:sp>
      <p:sp>
        <p:nvSpPr>
          <p:cNvPr id="329" name="Google Shape;329;p39"/>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IT20254698</a:t>
            </a:r>
            <a:r>
              <a:rPr lang="en-US" sz="1800">
                <a:solidFill>
                  <a:schemeClr val="dk1"/>
                </a:solidFill>
                <a:latin typeface="Cambria"/>
                <a:ea typeface="Cambria"/>
                <a:cs typeface="Cambria"/>
                <a:sym typeface="Cambria"/>
              </a:rPr>
              <a:t>   |   Perera B.S.S.</a:t>
            </a:r>
            <a:r>
              <a:rPr b="1"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TMP </a:t>
            </a:r>
            <a:r>
              <a:rPr lang="en-US" sz="1800">
                <a:solidFill>
                  <a:schemeClr val="dk1"/>
                </a:solidFill>
                <a:latin typeface="Cambria"/>
                <a:ea typeface="Cambria"/>
                <a:cs typeface="Cambria"/>
                <a:sym typeface="Cambria"/>
              </a:rPr>
              <a:t>23-234</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0"/>
          <p:cNvSpPr txBox="1"/>
          <p:nvPr>
            <p:ph type="title"/>
          </p:nvPr>
        </p:nvSpPr>
        <p:spPr>
          <a:xfrm>
            <a:off x="1943688" y="4558500"/>
            <a:ext cx="8304600" cy="9012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1100"/>
              <a:buFont typeface="Arial"/>
              <a:buNone/>
            </a:pPr>
            <a:r>
              <a:rPr lang="en-US" sz="3711"/>
              <a:t>Bandara A.M.C.A.</a:t>
            </a:r>
            <a:r>
              <a:rPr lang="en-US" sz="3711"/>
              <a:t> | </a:t>
            </a:r>
            <a:r>
              <a:rPr b="0" lang="en-US" sz="3600"/>
              <a:t>IT20159726 </a:t>
            </a:r>
            <a:r>
              <a:rPr b="0" lang="en-US" sz="3600"/>
              <a:t>| IT</a:t>
            </a:r>
            <a:endParaRPr sz="3600"/>
          </a:p>
        </p:txBody>
      </p:sp>
      <p:sp>
        <p:nvSpPr>
          <p:cNvPr id="335" name="Google Shape;335;p40"/>
          <p:cNvSpPr txBox="1"/>
          <p:nvPr>
            <p:ph idx="1" type="body"/>
          </p:nvPr>
        </p:nvSpPr>
        <p:spPr>
          <a:xfrm>
            <a:off x="914388" y="3130800"/>
            <a:ext cx="10363200" cy="901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None/>
            </a:pPr>
            <a:r>
              <a:rPr lang="en-US" sz="3300">
                <a:solidFill>
                  <a:schemeClr val="dk1"/>
                </a:solidFill>
                <a:latin typeface="Arial"/>
                <a:ea typeface="Arial"/>
                <a:cs typeface="Arial"/>
                <a:sym typeface="Arial"/>
              </a:rPr>
              <a:t>USER DATA DECENTRALIZATION</a:t>
            </a:r>
            <a:endParaRPr sz="3300">
              <a:solidFill>
                <a:schemeClr val="dk1"/>
              </a:solidFill>
              <a:latin typeface="Arial"/>
              <a:ea typeface="Arial"/>
              <a:cs typeface="Arial"/>
              <a:sym typeface="Arial"/>
            </a:endParaRPr>
          </a:p>
          <a:p>
            <a:pPr indent="0" lvl="0" marL="0" rtl="0" algn="ctr">
              <a:spcBef>
                <a:spcPts val="0"/>
              </a:spcBef>
              <a:spcAft>
                <a:spcPts val="0"/>
              </a:spcAft>
              <a:buClr>
                <a:schemeClr val="dk1"/>
              </a:buClr>
              <a:buSzPts val="1100"/>
              <a:buNone/>
            </a:pPr>
            <a:r>
              <a:rPr lang="en-US" sz="3300">
                <a:solidFill>
                  <a:schemeClr val="dk1"/>
                </a:solidFill>
                <a:latin typeface="Arial"/>
                <a:ea typeface="Arial"/>
                <a:cs typeface="Arial"/>
                <a:sym typeface="Arial"/>
              </a:rPr>
              <a:t>PROTOCOL</a:t>
            </a:r>
            <a:endParaRPr sz="3300">
              <a:solidFill>
                <a:schemeClr val="dk1"/>
              </a:solidFill>
              <a:latin typeface="Arial"/>
              <a:ea typeface="Arial"/>
              <a:cs typeface="Arial"/>
              <a:sym typeface="Arial"/>
            </a:endParaRPr>
          </a:p>
        </p:txBody>
      </p:sp>
      <p:sp>
        <p:nvSpPr>
          <p:cNvPr id="336" name="Google Shape;336;p40"/>
          <p:cNvSpPr/>
          <p:nvPr/>
        </p:nvSpPr>
        <p:spPr>
          <a:xfrm>
            <a:off x="2608410" y="6492899"/>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rPr>
              <a:t>IT20159726</a:t>
            </a:r>
            <a:r>
              <a:rPr lang="en-US" sz="1800">
                <a:solidFill>
                  <a:schemeClr val="dk1"/>
                </a:solidFill>
              </a:rPr>
              <a:t>   |   Bandara A.M.C.A.</a:t>
            </a:r>
            <a:r>
              <a:rPr b="1" lang="en-US" sz="1800">
                <a:solidFill>
                  <a:schemeClr val="dk1"/>
                </a:solidFill>
              </a:rPr>
              <a:t>  </a:t>
            </a:r>
            <a:r>
              <a:rPr lang="en-US" sz="1800">
                <a:solidFill>
                  <a:schemeClr val="dk1"/>
                </a:solidFill>
              </a:rPr>
              <a:t>|  </a:t>
            </a:r>
            <a:r>
              <a:rPr lang="en-US" sz="1800">
                <a:solidFill>
                  <a:schemeClr val="dk1"/>
                </a:solidFill>
              </a:rPr>
              <a:t>TMP</a:t>
            </a:r>
            <a:r>
              <a:rPr lang="en-US" sz="1800">
                <a:solidFill>
                  <a:schemeClr val="dk1"/>
                </a:solidFill>
              </a:rPr>
              <a:t> 23-234</a:t>
            </a:r>
            <a:endParaRPr/>
          </a:p>
        </p:txBody>
      </p:sp>
      <p:pic>
        <p:nvPicPr>
          <p:cNvPr id="337" name="Google Shape;337;p40"/>
          <p:cNvPicPr preferRelativeResize="0"/>
          <p:nvPr/>
        </p:nvPicPr>
        <p:blipFill>
          <a:blip r:embed="rId3">
            <a:alphaModFix/>
          </a:blip>
          <a:stretch>
            <a:fillRect/>
          </a:stretch>
        </p:blipFill>
        <p:spPr>
          <a:xfrm>
            <a:off x="9796900" y="142300"/>
            <a:ext cx="2342325" cy="2342325"/>
          </a:xfrm>
          <a:prstGeom prst="rect">
            <a:avLst/>
          </a:prstGeom>
          <a:noFill/>
          <a:ln>
            <a:noFill/>
          </a:ln>
        </p:spPr>
      </p:pic>
      <p:pic>
        <p:nvPicPr>
          <p:cNvPr id="338" name="Google Shape;338;p40"/>
          <p:cNvPicPr preferRelativeResize="0"/>
          <p:nvPr/>
        </p:nvPicPr>
        <p:blipFill rotWithShape="1">
          <a:blip r:embed="rId4">
            <a:alphaModFix amt="22000"/>
          </a:blip>
          <a:srcRect b="35963" l="0" r="60355" t="0"/>
          <a:stretch/>
        </p:blipFill>
        <p:spPr>
          <a:xfrm rot="5399998">
            <a:off x="-634023" y="-4417800"/>
            <a:ext cx="7208596" cy="83062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1"/>
          <p:cNvSpPr txBox="1"/>
          <p:nvPr>
            <p:ph type="title"/>
          </p:nvPr>
        </p:nvSpPr>
        <p:spPr>
          <a:xfrm>
            <a:off x="304800" y="304800"/>
            <a:ext cx="10739400" cy="792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Arial"/>
              <a:buNone/>
            </a:pPr>
            <a:r>
              <a:rPr lang="en-US"/>
              <a:t>Introduction</a:t>
            </a:r>
            <a:endParaRPr/>
          </a:p>
        </p:txBody>
      </p:sp>
      <p:sp>
        <p:nvSpPr>
          <p:cNvPr id="344" name="Google Shape;344;p41"/>
          <p:cNvSpPr txBox="1"/>
          <p:nvPr>
            <p:ph idx="1" type="body"/>
          </p:nvPr>
        </p:nvSpPr>
        <p:spPr>
          <a:xfrm>
            <a:off x="304800" y="1637700"/>
            <a:ext cx="11684100" cy="3915900"/>
          </a:xfrm>
          <a:prstGeom prst="rect">
            <a:avLst/>
          </a:prstGeom>
          <a:noFill/>
          <a:ln>
            <a:noFill/>
          </a:ln>
        </p:spPr>
        <p:txBody>
          <a:bodyPr anchorCtr="0" anchor="t" bIns="45700" lIns="91425" spcFirstLastPara="1" rIns="91425" wrap="square" tIns="45700">
            <a:normAutofit fontScale="85000" lnSpcReduction="20000"/>
          </a:bodyPr>
          <a:lstStyle/>
          <a:p>
            <a:pPr indent="-385127" lvl="0" marL="457200" rtl="0" algn="l">
              <a:lnSpc>
                <a:spcPct val="200000"/>
              </a:lnSpc>
              <a:spcBef>
                <a:spcPts val="0"/>
              </a:spcBef>
              <a:spcAft>
                <a:spcPts val="0"/>
              </a:spcAft>
              <a:buSzPct val="100000"/>
              <a:buChar char="❖"/>
            </a:pPr>
            <a:r>
              <a:rPr lang="en-US" sz="2900">
                <a:latin typeface="Arial"/>
                <a:ea typeface="Arial"/>
                <a:cs typeface="Arial"/>
                <a:sym typeface="Arial"/>
              </a:rPr>
              <a:t>The primary goal is to grant complete data ownership control to the user.</a:t>
            </a:r>
            <a:endParaRPr sz="2900">
              <a:latin typeface="Arial"/>
              <a:ea typeface="Arial"/>
              <a:cs typeface="Arial"/>
              <a:sym typeface="Arial"/>
            </a:endParaRPr>
          </a:p>
          <a:p>
            <a:pPr indent="-385127" lvl="0" marL="457200" rtl="0" algn="l">
              <a:lnSpc>
                <a:spcPct val="200000"/>
              </a:lnSpc>
              <a:spcBef>
                <a:spcPts val="0"/>
              </a:spcBef>
              <a:spcAft>
                <a:spcPts val="0"/>
              </a:spcAft>
              <a:buSzPct val="100000"/>
              <a:buChar char="❖"/>
            </a:pPr>
            <a:r>
              <a:rPr lang="en-US" sz="2900">
                <a:latin typeface="Arial"/>
                <a:ea typeface="Arial"/>
                <a:cs typeface="Arial"/>
                <a:sym typeface="Arial"/>
              </a:rPr>
              <a:t>Presently, numerous decentralized social media platforms exist in the market[1].</a:t>
            </a:r>
            <a:endParaRPr sz="2900">
              <a:latin typeface="Arial"/>
              <a:ea typeface="Arial"/>
              <a:cs typeface="Arial"/>
              <a:sym typeface="Arial"/>
            </a:endParaRPr>
          </a:p>
          <a:p>
            <a:pPr indent="-385127" lvl="0" marL="457200" rtl="0" algn="l">
              <a:lnSpc>
                <a:spcPct val="200000"/>
              </a:lnSpc>
              <a:spcBef>
                <a:spcPts val="0"/>
              </a:spcBef>
              <a:spcAft>
                <a:spcPts val="0"/>
              </a:spcAft>
              <a:buSzPct val="100000"/>
              <a:buChar char="❖"/>
            </a:pPr>
            <a:r>
              <a:rPr lang="en-US" sz="2900">
                <a:latin typeface="Arial"/>
                <a:ea typeface="Arial"/>
                <a:cs typeface="Arial"/>
                <a:sym typeface="Arial"/>
              </a:rPr>
              <a:t>A significant proportion of these platforms are blockchain-based[2].</a:t>
            </a:r>
            <a:endParaRPr sz="2900">
              <a:latin typeface="Arial"/>
              <a:ea typeface="Arial"/>
              <a:cs typeface="Arial"/>
              <a:sym typeface="Arial"/>
            </a:endParaRPr>
          </a:p>
          <a:p>
            <a:pPr indent="-385127" lvl="0" marL="457200" rtl="0" algn="l">
              <a:lnSpc>
                <a:spcPct val="200000"/>
              </a:lnSpc>
              <a:spcBef>
                <a:spcPts val="0"/>
              </a:spcBef>
              <a:spcAft>
                <a:spcPts val="0"/>
              </a:spcAft>
              <a:buSzPct val="100000"/>
              <a:buFont typeface="Arial"/>
              <a:buChar char="❖"/>
            </a:pPr>
            <a:r>
              <a:rPr lang="en-US" sz="2900">
                <a:latin typeface="Arial"/>
                <a:ea typeface="Arial"/>
                <a:cs typeface="Arial"/>
                <a:sym typeface="Arial"/>
              </a:rPr>
              <a:t>While many researches have been done on decentralizing social media[3],</a:t>
            </a:r>
            <a:endParaRPr sz="2900">
              <a:latin typeface="Arial"/>
              <a:ea typeface="Arial"/>
              <a:cs typeface="Arial"/>
              <a:sym typeface="Arial"/>
            </a:endParaRPr>
          </a:p>
          <a:p>
            <a:pPr indent="-385127" lvl="0" marL="457200" rtl="0" algn="l">
              <a:lnSpc>
                <a:spcPct val="200000"/>
              </a:lnSpc>
              <a:spcBef>
                <a:spcPts val="0"/>
              </a:spcBef>
              <a:spcAft>
                <a:spcPts val="0"/>
              </a:spcAft>
              <a:buSzPct val="100000"/>
              <a:buFont typeface="Arial"/>
              <a:buChar char="❖"/>
            </a:pPr>
            <a:r>
              <a:rPr lang="en-US" sz="2900">
                <a:latin typeface="Arial"/>
                <a:ea typeface="Arial"/>
                <a:cs typeface="Arial"/>
                <a:sym typeface="Arial"/>
              </a:rPr>
              <a:t>Most of them are done using blockchain, which is not an optimal solution[4].</a:t>
            </a:r>
            <a:endParaRPr sz="2900">
              <a:latin typeface="Arial"/>
              <a:ea typeface="Arial"/>
              <a:cs typeface="Arial"/>
              <a:sym typeface="Arial"/>
            </a:endParaRPr>
          </a:p>
        </p:txBody>
      </p:sp>
      <p:sp>
        <p:nvSpPr>
          <p:cNvPr id="345" name="Google Shape;345;p41"/>
          <p:cNvSpPr/>
          <p:nvPr/>
        </p:nvSpPr>
        <p:spPr>
          <a:xfrm>
            <a:off x="2608410" y="6492899"/>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rPr>
              <a:t>IT20159726</a:t>
            </a:r>
            <a:r>
              <a:rPr lang="en-US" sz="1800">
                <a:solidFill>
                  <a:schemeClr val="dk1"/>
                </a:solidFill>
              </a:rPr>
              <a:t>   |   Bandara A.M.C.A.</a:t>
            </a:r>
            <a:r>
              <a:rPr b="1" lang="en-US" sz="1800">
                <a:solidFill>
                  <a:schemeClr val="dk1"/>
                </a:solidFill>
              </a:rPr>
              <a:t>  </a:t>
            </a:r>
            <a:r>
              <a:rPr lang="en-US" sz="1800">
                <a:solidFill>
                  <a:schemeClr val="dk1"/>
                </a:solidFill>
              </a:rPr>
              <a:t>|  </a:t>
            </a:r>
            <a:r>
              <a:rPr lang="en-US" sz="1800">
                <a:solidFill>
                  <a:schemeClr val="dk1"/>
                </a:solidFill>
              </a:rPr>
              <a:t>TM</a:t>
            </a:r>
            <a:r>
              <a:rPr lang="en-US" sz="1800">
                <a:solidFill>
                  <a:schemeClr val="dk1"/>
                </a:solidFill>
              </a:rPr>
              <a:t>P 23-234</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2"/>
          <p:cNvSpPr txBox="1"/>
          <p:nvPr>
            <p:ph type="title"/>
          </p:nvPr>
        </p:nvSpPr>
        <p:spPr>
          <a:xfrm>
            <a:off x="304800" y="304800"/>
            <a:ext cx="10739400" cy="792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Arial"/>
              <a:buNone/>
            </a:pPr>
            <a:r>
              <a:rPr lang="en-US"/>
              <a:t>Research Problem</a:t>
            </a:r>
            <a:endParaRPr/>
          </a:p>
        </p:txBody>
      </p:sp>
      <p:sp>
        <p:nvSpPr>
          <p:cNvPr id="351" name="Google Shape;351;p42"/>
          <p:cNvSpPr txBox="1"/>
          <p:nvPr>
            <p:ph idx="1" type="body"/>
          </p:nvPr>
        </p:nvSpPr>
        <p:spPr>
          <a:xfrm>
            <a:off x="396025" y="1529550"/>
            <a:ext cx="11592900" cy="4122300"/>
          </a:xfrm>
          <a:prstGeom prst="rect">
            <a:avLst/>
          </a:prstGeom>
          <a:noFill/>
          <a:ln>
            <a:noFill/>
          </a:ln>
        </p:spPr>
        <p:txBody>
          <a:bodyPr anchorCtr="0" anchor="t" bIns="45700" lIns="91425" spcFirstLastPara="1" rIns="91425" wrap="square" tIns="45700">
            <a:normAutofit fontScale="92500" lnSpcReduction="20000"/>
          </a:bodyPr>
          <a:lstStyle/>
          <a:p>
            <a:pPr indent="-393065" lvl="0" marL="342900" rtl="0" algn="l">
              <a:lnSpc>
                <a:spcPct val="200000"/>
              </a:lnSpc>
              <a:spcBef>
                <a:spcPts val="0"/>
              </a:spcBef>
              <a:spcAft>
                <a:spcPts val="0"/>
              </a:spcAft>
              <a:buSzPct val="100000"/>
              <a:buChar char="❖"/>
            </a:pPr>
            <a:r>
              <a:rPr lang="en-US" sz="2800">
                <a:latin typeface="Arial"/>
                <a:ea typeface="Arial"/>
                <a:cs typeface="Arial"/>
                <a:sym typeface="Arial"/>
              </a:rPr>
              <a:t>What measures can be taken to provide users with complete ownership of their data?</a:t>
            </a:r>
            <a:endParaRPr sz="2800">
              <a:latin typeface="Arial"/>
              <a:ea typeface="Arial"/>
              <a:cs typeface="Arial"/>
              <a:sym typeface="Arial"/>
            </a:endParaRPr>
          </a:p>
          <a:p>
            <a:pPr indent="-393065" lvl="0" marL="342900" rtl="0" algn="l">
              <a:lnSpc>
                <a:spcPct val="200000"/>
              </a:lnSpc>
              <a:spcBef>
                <a:spcPts val="0"/>
              </a:spcBef>
              <a:spcAft>
                <a:spcPts val="0"/>
              </a:spcAft>
              <a:buSzPct val="100000"/>
              <a:buChar char="❖"/>
            </a:pPr>
            <a:r>
              <a:rPr lang="en-US" sz="2800">
                <a:latin typeface="Arial"/>
                <a:ea typeface="Arial"/>
                <a:cs typeface="Arial"/>
                <a:sym typeface="Arial"/>
              </a:rPr>
              <a:t>What potential solutions exist for overcoming the limitations of blockchain when using it to store large quantities of data?</a:t>
            </a:r>
            <a:endParaRPr sz="2800">
              <a:latin typeface="Arial"/>
              <a:ea typeface="Arial"/>
              <a:cs typeface="Arial"/>
              <a:sym typeface="Arial"/>
            </a:endParaRPr>
          </a:p>
          <a:p>
            <a:pPr indent="-393065" lvl="0" marL="342900" rtl="0" algn="l">
              <a:lnSpc>
                <a:spcPct val="200000"/>
              </a:lnSpc>
              <a:spcBef>
                <a:spcPts val="0"/>
              </a:spcBef>
              <a:spcAft>
                <a:spcPts val="0"/>
              </a:spcAft>
              <a:buSzPct val="100000"/>
              <a:buChar char="❖"/>
            </a:pPr>
            <a:r>
              <a:rPr lang="en-US" sz="2800">
                <a:latin typeface="Arial"/>
                <a:ea typeface="Arial"/>
                <a:cs typeface="Arial"/>
                <a:sym typeface="Arial"/>
              </a:rPr>
              <a:t>What enhancements can be made to current decentralized social media networks?</a:t>
            </a:r>
            <a:endParaRPr sz="2800">
              <a:latin typeface="Arial"/>
              <a:ea typeface="Arial"/>
              <a:cs typeface="Arial"/>
              <a:sym typeface="Arial"/>
            </a:endParaRPr>
          </a:p>
        </p:txBody>
      </p:sp>
      <p:sp>
        <p:nvSpPr>
          <p:cNvPr id="352" name="Google Shape;352;p42"/>
          <p:cNvSpPr/>
          <p:nvPr/>
        </p:nvSpPr>
        <p:spPr>
          <a:xfrm>
            <a:off x="2608410" y="6492899"/>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rPr>
              <a:t>IT20159726</a:t>
            </a:r>
            <a:r>
              <a:rPr lang="en-US" sz="1800">
                <a:solidFill>
                  <a:schemeClr val="dk1"/>
                </a:solidFill>
              </a:rPr>
              <a:t>   |   Bandara A.M.C.A.</a:t>
            </a:r>
            <a:r>
              <a:rPr b="1" lang="en-US" sz="1800">
                <a:solidFill>
                  <a:schemeClr val="dk1"/>
                </a:solidFill>
              </a:rPr>
              <a:t>  </a:t>
            </a:r>
            <a:r>
              <a:rPr lang="en-US" sz="1800">
                <a:solidFill>
                  <a:schemeClr val="dk1"/>
                </a:solidFill>
              </a:rPr>
              <a:t>|  </a:t>
            </a:r>
            <a:r>
              <a:rPr lang="en-US" sz="1800">
                <a:solidFill>
                  <a:schemeClr val="dk1"/>
                </a:solidFill>
              </a:rPr>
              <a:t>TM</a:t>
            </a:r>
            <a:r>
              <a:rPr lang="en-US" sz="1800">
                <a:solidFill>
                  <a:schemeClr val="dk1"/>
                </a:solidFill>
              </a:rPr>
              <a:t>P 23-234</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3"/>
          <p:cNvSpPr txBox="1"/>
          <p:nvPr>
            <p:ph type="title"/>
          </p:nvPr>
        </p:nvSpPr>
        <p:spPr>
          <a:xfrm>
            <a:off x="304800" y="304800"/>
            <a:ext cx="10739400" cy="792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Arial"/>
              <a:buNone/>
            </a:pPr>
            <a:r>
              <a:rPr lang="en-US"/>
              <a:t>Research Gap</a:t>
            </a:r>
            <a:endParaRPr/>
          </a:p>
        </p:txBody>
      </p:sp>
      <p:graphicFrame>
        <p:nvGraphicFramePr>
          <p:cNvPr id="358" name="Google Shape;358;p43"/>
          <p:cNvGraphicFramePr/>
          <p:nvPr/>
        </p:nvGraphicFramePr>
        <p:xfrm>
          <a:off x="406650" y="1361125"/>
          <a:ext cx="3000000" cy="3000000"/>
        </p:xfrm>
        <a:graphic>
          <a:graphicData uri="http://schemas.openxmlformats.org/drawingml/2006/table">
            <a:tbl>
              <a:tblPr>
                <a:noFill/>
                <a:tableStyleId>{AF755E10-9511-411D-B8A9-069B60E6DE34}</a:tableStyleId>
              </a:tblPr>
              <a:tblGrid>
                <a:gridCol w="2804950"/>
                <a:gridCol w="2804950"/>
                <a:gridCol w="2804950"/>
                <a:gridCol w="2804950"/>
              </a:tblGrid>
              <a:tr h="625975">
                <a:tc>
                  <a:txBody>
                    <a:bodyPr/>
                    <a:lstStyle/>
                    <a:p>
                      <a:pPr indent="0" lvl="0" marL="0" rtl="0" algn="just">
                        <a:lnSpc>
                          <a:spcPct val="115000"/>
                        </a:lnSpc>
                        <a:spcBef>
                          <a:spcPts val="1200"/>
                        </a:spcBef>
                        <a:spcAft>
                          <a:spcPts val="0"/>
                        </a:spcAft>
                        <a:buNone/>
                      </a:pPr>
                      <a:r>
                        <a:rPr lang="en-US"/>
                        <a:t> </a:t>
                      </a:r>
                      <a:endParaRPr/>
                    </a:p>
                  </a:txBody>
                  <a:tcPr marT="91425" marB="91425"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b="1" lang="en-US"/>
                        <a:t>Mastodon[5]</a:t>
                      </a:r>
                      <a:endParaRPr b="1"/>
                    </a:p>
                  </a:txBody>
                  <a:tcPr marT="91425" marB="91425"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b="1" lang="en-US"/>
                        <a:t>DeSo[6]</a:t>
                      </a:r>
                      <a:endParaRPr b="1"/>
                    </a:p>
                  </a:txBody>
                  <a:tcPr marT="91425" marB="91425"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b="1" lang="en-US"/>
                        <a:t>DeMedia</a:t>
                      </a:r>
                      <a:endParaRPr b="1"/>
                    </a:p>
                  </a:txBody>
                  <a:tcPr marT="91425" marB="91425"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25975">
                <a:tc>
                  <a:txBody>
                    <a:bodyPr/>
                    <a:lstStyle/>
                    <a:p>
                      <a:pPr indent="0" lvl="0" marL="0" rtl="0" algn="just">
                        <a:lnSpc>
                          <a:spcPct val="115000"/>
                        </a:lnSpc>
                        <a:spcBef>
                          <a:spcPts val="1200"/>
                        </a:spcBef>
                        <a:spcAft>
                          <a:spcPts val="0"/>
                        </a:spcAft>
                        <a:buNone/>
                      </a:pPr>
                      <a:r>
                        <a:rPr b="1" lang="en-US"/>
                        <a:t>User Data Storage</a:t>
                      </a:r>
                      <a:endParaRPr b="1"/>
                    </a:p>
                  </a:txBody>
                  <a:tcPr marT="91425" marB="91425"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US"/>
                        <a:t>In hosted server</a:t>
                      </a:r>
                      <a:endParaRPr/>
                    </a:p>
                  </a:txBody>
                  <a:tcPr marT="91425" marB="91425"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US"/>
                        <a:t>In DeSo blockchain</a:t>
                      </a:r>
                      <a:endParaRPr/>
                    </a:p>
                  </a:txBody>
                  <a:tcPr marT="91425" marB="91425"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US"/>
                        <a:t>In user’s device</a:t>
                      </a:r>
                      <a:endParaRPr/>
                    </a:p>
                  </a:txBody>
                  <a:tcPr marT="91425" marB="91425"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r>
              <a:tr h="956250">
                <a:tc>
                  <a:txBody>
                    <a:bodyPr/>
                    <a:lstStyle/>
                    <a:p>
                      <a:pPr indent="0" lvl="0" marL="0" rtl="0" algn="just">
                        <a:lnSpc>
                          <a:spcPct val="115000"/>
                        </a:lnSpc>
                        <a:spcBef>
                          <a:spcPts val="1200"/>
                        </a:spcBef>
                        <a:spcAft>
                          <a:spcPts val="0"/>
                        </a:spcAft>
                        <a:buNone/>
                      </a:pPr>
                      <a:r>
                        <a:rPr b="1" lang="en-US"/>
                        <a:t>Support decentralized data storage in user device</a:t>
                      </a:r>
                      <a:endParaRPr b="1"/>
                    </a:p>
                  </a:txBody>
                  <a:tcPr marT="91425" marB="91425"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US"/>
                        <a:t>No</a:t>
                      </a:r>
                      <a:endParaRPr/>
                    </a:p>
                  </a:txBody>
                  <a:tcPr marT="91425" marB="91425"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1200"/>
                        </a:spcBef>
                        <a:spcAft>
                          <a:spcPts val="0"/>
                        </a:spcAft>
                        <a:buNone/>
                      </a:pPr>
                      <a:r>
                        <a:rPr lang="en-US"/>
                        <a:t>No</a:t>
                      </a:r>
                      <a:endParaRPr/>
                    </a:p>
                  </a:txBody>
                  <a:tcPr marT="91425" marB="91425"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1200"/>
                        </a:spcBef>
                        <a:spcAft>
                          <a:spcPts val="0"/>
                        </a:spcAft>
                        <a:buNone/>
                      </a:pPr>
                      <a:r>
                        <a:rPr lang="en-US"/>
                        <a:t>Yes</a:t>
                      </a:r>
                      <a:endParaRPr/>
                    </a:p>
                  </a:txBody>
                  <a:tcPr marT="91425" marB="91425"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r>
              <a:tr h="625975">
                <a:tc>
                  <a:txBody>
                    <a:bodyPr/>
                    <a:lstStyle/>
                    <a:p>
                      <a:pPr indent="0" lvl="0" marL="0" rtl="0" algn="just">
                        <a:lnSpc>
                          <a:spcPct val="115000"/>
                        </a:lnSpc>
                        <a:spcBef>
                          <a:spcPts val="1200"/>
                        </a:spcBef>
                        <a:spcAft>
                          <a:spcPts val="0"/>
                        </a:spcAft>
                        <a:buNone/>
                      </a:pPr>
                      <a:r>
                        <a:rPr b="1" lang="en-US"/>
                        <a:t>Self-hosting</a:t>
                      </a:r>
                      <a:endParaRPr b="1"/>
                    </a:p>
                  </a:txBody>
                  <a:tcPr marT="91425" marB="91425"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US"/>
                        <a:t>yes</a:t>
                      </a:r>
                      <a:endParaRPr/>
                    </a:p>
                  </a:txBody>
                  <a:tcPr marT="91425" marB="91425"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lstStyle/>
                    <a:p>
                      <a:pPr indent="0" lvl="0" marL="0" rtl="0" algn="ctr">
                        <a:lnSpc>
                          <a:spcPct val="115000"/>
                        </a:lnSpc>
                        <a:spcBef>
                          <a:spcPts val="1200"/>
                        </a:spcBef>
                        <a:spcAft>
                          <a:spcPts val="0"/>
                        </a:spcAft>
                        <a:buNone/>
                      </a:pPr>
                      <a:r>
                        <a:rPr lang="en-US"/>
                        <a:t>Partially</a:t>
                      </a:r>
                      <a:endParaRPr/>
                    </a:p>
                  </a:txBody>
                  <a:tcPr marT="91425" marB="91425"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ctr">
                        <a:lnSpc>
                          <a:spcPct val="115000"/>
                        </a:lnSpc>
                        <a:spcBef>
                          <a:spcPts val="1200"/>
                        </a:spcBef>
                        <a:spcAft>
                          <a:spcPts val="0"/>
                        </a:spcAft>
                        <a:buNone/>
                      </a:pPr>
                      <a:r>
                        <a:rPr lang="en-US"/>
                        <a:t>Yes</a:t>
                      </a:r>
                      <a:endParaRPr/>
                    </a:p>
                  </a:txBody>
                  <a:tcPr marT="91425" marB="91425"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r>
              <a:tr h="625975">
                <a:tc>
                  <a:txBody>
                    <a:bodyPr/>
                    <a:lstStyle/>
                    <a:p>
                      <a:pPr indent="0" lvl="0" marL="0" rtl="0" algn="just">
                        <a:lnSpc>
                          <a:spcPct val="115000"/>
                        </a:lnSpc>
                        <a:spcBef>
                          <a:spcPts val="1200"/>
                        </a:spcBef>
                        <a:spcAft>
                          <a:spcPts val="0"/>
                        </a:spcAft>
                        <a:buNone/>
                      </a:pPr>
                      <a:r>
                        <a:rPr b="1" lang="en-US"/>
                        <a:t>Scalability</a:t>
                      </a:r>
                      <a:endParaRPr b="1"/>
                    </a:p>
                  </a:txBody>
                  <a:tcPr marT="91425" marB="91425"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US"/>
                        <a:t>No</a:t>
                      </a:r>
                      <a:endParaRPr/>
                    </a:p>
                  </a:txBody>
                  <a:tcPr marT="91425" marB="91425"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1200"/>
                        </a:spcBef>
                        <a:spcAft>
                          <a:spcPts val="0"/>
                        </a:spcAft>
                        <a:buNone/>
                      </a:pPr>
                      <a:r>
                        <a:rPr lang="en-US"/>
                        <a:t>Partially</a:t>
                      </a:r>
                      <a:endParaRPr/>
                    </a:p>
                  </a:txBody>
                  <a:tcPr marT="91425" marB="91425"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ctr">
                        <a:lnSpc>
                          <a:spcPct val="115000"/>
                        </a:lnSpc>
                        <a:spcBef>
                          <a:spcPts val="1200"/>
                        </a:spcBef>
                        <a:spcAft>
                          <a:spcPts val="0"/>
                        </a:spcAft>
                        <a:buNone/>
                      </a:pPr>
                      <a:r>
                        <a:rPr lang="en-US"/>
                        <a:t>Yes</a:t>
                      </a:r>
                      <a:endParaRPr/>
                    </a:p>
                  </a:txBody>
                  <a:tcPr marT="91425" marB="91425"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r>
              <a:tr h="625975">
                <a:tc>
                  <a:txBody>
                    <a:bodyPr/>
                    <a:lstStyle/>
                    <a:p>
                      <a:pPr indent="0" lvl="0" marL="0" rtl="0" algn="just">
                        <a:lnSpc>
                          <a:spcPct val="115000"/>
                        </a:lnSpc>
                        <a:spcBef>
                          <a:spcPts val="1200"/>
                        </a:spcBef>
                        <a:spcAft>
                          <a:spcPts val="0"/>
                        </a:spcAft>
                        <a:buNone/>
                      </a:pPr>
                      <a:r>
                        <a:rPr b="1" lang="en-US"/>
                        <a:t>Caching</a:t>
                      </a:r>
                      <a:endParaRPr b="1"/>
                    </a:p>
                  </a:txBody>
                  <a:tcPr marT="91425" marB="91425"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US"/>
                        <a:t>No</a:t>
                      </a:r>
                      <a:endParaRPr/>
                    </a:p>
                  </a:txBody>
                  <a:tcPr marT="91425" marB="91425"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1200"/>
                        </a:spcBef>
                        <a:spcAft>
                          <a:spcPts val="0"/>
                        </a:spcAft>
                        <a:buNone/>
                      </a:pPr>
                      <a:r>
                        <a:rPr lang="en-US"/>
                        <a:t>No</a:t>
                      </a:r>
                      <a:endParaRPr/>
                    </a:p>
                  </a:txBody>
                  <a:tcPr marT="91425" marB="91425"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1200"/>
                        </a:spcBef>
                        <a:spcAft>
                          <a:spcPts val="0"/>
                        </a:spcAft>
                        <a:buNone/>
                      </a:pPr>
                      <a:r>
                        <a:rPr lang="en-US"/>
                        <a:t>Yes</a:t>
                      </a:r>
                      <a:endParaRPr/>
                    </a:p>
                  </a:txBody>
                  <a:tcPr marT="91425" marB="91425"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r>
              <a:tr h="625975">
                <a:tc>
                  <a:txBody>
                    <a:bodyPr/>
                    <a:lstStyle/>
                    <a:p>
                      <a:pPr indent="0" lvl="0" marL="0" rtl="0" algn="just">
                        <a:lnSpc>
                          <a:spcPct val="115000"/>
                        </a:lnSpc>
                        <a:spcBef>
                          <a:spcPts val="1200"/>
                        </a:spcBef>
                        <a:spcAft>
                          <a:spcPts val="0"/>
                        </a:spcAft>
                        <a:buNone/>
                      </a:pPr>
                      <a:r>
                        <a:rPr b="1" lang="en-US"/>
                        <a:t>Installable client</a:t>
                      </a:r>
                      <a:endParaRPr b="1"/>
                    </a:p>
                  </a:txBody>
                  <a:tcPr marT="91425" marB="91425"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lang="en-US"/>
                        <a:t>Only mobile</a:t>
                      </a:r>
                      <a:endParaRPr/>
                    </a:p>
                  </a:txBody>
                  <a:tcPr marT="91425" marB="91425"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ctr">
                        <a:lnSpc>
                          <a:spcPct val="115000"/>
                        </a:lnSpc>
                        <a:spcBef>
                          <a:spcPts val="1200"/>
                        </a:spcBef>
                        <a:spcAft>
                          <a:spcPts val="0"/>
                        </a:spcAft>
                        <a:buNone/>
                      </a:pPr>
                      <a:r>
                        <a:rPr lang="en-US"/>
                        <a:t>No</a:t>
                      </a:r>
                      <a:endParaRPr/>
                    </a:p>
                  </a:txBody>
                  <a:tcPr marT="91425" marB="91425"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1200"/>
                        </a:spcBef>
                        <a:spcAft>
                          <a:spcPts val="0"/>
                        </a:spcAft>
                        <a:buNone/>
                      </a:pPr>
                      <a:r>
                        <a:rPr lang="en-US"/>
                        <a:t>Yes</a:t>
                      </a:r>
                      <a:endParaRPr/>
                    </a:p>
                  </a:txBody>
                  <a:tcPr marT="91425" marB="91425" marR="68575" marL="6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r>
            </a:tbl>
          </a:graphicData>
        </a:graphic>
      </p:graphicFrame>
      <p:sp>
        <p:nvSpPr>
          <p:cNvPr id="359" name="Google Shape;359;p43"/>
          <p:cNvSpPr/>
          <p:nvPr/>
        </p:nvSpPr>
        <p:spPr>
          <a:xfrm>
            <a:off x="2608410" y="6492899"/>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rPr>
              <a:t>IT20159726</a:t>
            </a:r>
            <a:r>
              <a:rPr lang="en-US" sz="1800">
                <a:solidFill>
                  <a:schemeClr val="dk1"/>
                </a:solidFill>
              </a:rPr>
              <a:t>   |   Bandara A.M.C.A.</a:t>
            </a:r>
            <a:r>
              <a:rPr b="1" lang="en-US" sz="1800">
                <a:solidFill>
                  <a:schemeClr val="dk1"/>
                </a:solidFill>
              </a:rPr>
              <a:t>  </a:t>
            </a:r>
            <a:r>
              <a:rPr lang="en-US" sz="1800">
                <a:solidFill>
                  <a:schemeClr val="dk1"/>
                </a:solidFill>
              </a:rPr>
              <a:t>|  </a:t>
            </a:r>
            <a:r>
              <a:rPr lang="en-US" sz="1800">
                <a:solidFill>
                  <a:schemeClr val="dk1"/>
                </a:solidFill>
              </a:rPr>
              <a:t>TM</a:t>
            </a:r>
            <a:r>
              <a:rPr lang="en-US" sz="1800">
                <a:solidFill>
                  <a:schemeClr val="dk1"/>
                </a:solidFill>
              </a:rPr>
              <a:t>P 23-234</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4"/>
          <p:cNvSpPr txBox="1"/>
          <p:nvPr>
            <p:ph type="title"/>
          </p:nvPr>
        </p:nvSpPr>
        <p:spPr>
          <a:xfrm>
            <a:off x="304800" y="304800"/>
            <a:ext cx="10739400" cy="792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Arial"/>
              <a:buNone/>
            </a:pPr>
            <a:r>
              <a:rPr lang="en-US"/>
              <a:t>Sub Objectives</a:t>
            </a:r>
            <a:endParaRPr/>
          </a:p>
        </p:txBody>
      </p:sp>
      <p:sp>
        <p:nvSpPr>
          <p:cNvPr id="365" name="Google Shape;365;p44"/>
          <p:cNvSpPr/>
          <p:nvPr/>
        </p:nvSpPr>
        <p:spPr>
          <a:xfrm>
            <a:off x="8196650" y="1903438"/>
            <a:ext cx="2999700" cy="1393800"/>
          </a:xfrm>
          <a:prstGeom prst="rect">
            <a:avLst/>
          </a:prstGeom>
          <a:solidFill>
            <a:srgbClr val="5959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600">
                <a:solidFill>
                  <a:srgbClr val="FFFFFF"/>
                </a:solidFill>
              </a:rPr>
              <a:t>Utilizing user device to store user data</a:t>
            </a:r>
            <a:endParaRPr sz="1600">
              <a:solidFill>
                <a:srgbClr val="FFFFFF"/>
              </a:solidFill>
            </a:endParaRPr>
          </a:p>
        </p:txBody>
      </p:sp>
      <p:sp>
        <p:nvSpPr>
          <p:cNvPr id="366" name="Google Shape;366;p44"/>
          <p:cNvSpPr/>
          <p:nvPr/>
        </p:nvSpPr>
        <p:spPr>
          <a:xfrm>
            <a:off x="2608410" y="6492899"/>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rPr>
              <a:t>IT20159726</a:t>
            </a:r>
            <a:r>
              <a:rPr lang="en-US" sz="1800">
                <a:solidFill>
                  <a:schemeClr val="dk1"/>
                </a:solidFill>
              </a:rPr>
              <a:t>   |   Bandara A.M.C.A.</a:t>
            </a:r>
            <a:r>
              <a:rPr b="1" lang="en-US" sz="1800">
                <a:solidFill>
                  <a:schemeClr val="dk1"/>
                </a:solidFill>
              </a:rPr>
              <a:t>  </a:t>
            </a:r>
            <a:r>
              <a:rPr lang="en-US" sz="1800">
                <a:solidFill>
                  <a:schemeClr val="dk1"/>
                </a:solidFill>
              </a:rPr>
              <a:t>|  </a:t>
            </a:r>
            <a:r>
              <a:rPr lang="en-US" sz="1800">
                <a:solidFill>
                  <a:schemeClr val="dk1"/>
                </a:solidFill>
              </a:rPr>
              <a:t>TM</a:t>
            </a:r>
            <a:r>
              <a:rPr lang="en-US" sz="1800">
                <a:solidFill>
                  <a:schemeClr val="dk1"/>
                </a:solidFill>
              </a:rPr>
              <a:t>P 23-234</a:t>
            </a:r>
            <a:endParaRPr/>
          </a:p>
        </p:txBody>
      </p:sp>
      <p:sp>
        <p:nvSpPr>
          <p:cNvPr id="367" name="Google Shape;367;p44"/>
          <p:cNvSpPr/>
          <p:nvPr/>
        </p:nvSpPr>
        <p:spPr>
          <a:xfrm>
            <a:off x="8196650" y="3702713"/>
            <a:ext cx="2999700" cy="1393800"/>
          </a:xfrm>
          <a:prstGeom prst="rect">
            <a:avLst/>
          </a:prstGeom>
          <a:solidFill>
            <a:srgbClr val="5959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solidFill>
                  <a:srgbClr val="FFFFFF"/>
                </a:solidFill>
              </a:rPr>
              <a:t>Making user data highly </a:t>
            </a:r>
            <a:r>
              <a:rPr lang="en-US" sz="1600">
                <a:solidFill>
                  <a:srgbClr val="FFFFFF"/>
                </a:solidFill>
              </a:rPr>
              <a:t>available</a:t>
            </a:r>
            <a:endParaRPr sz="1600">
              <a:solidFill>
                <a:srgbClr val="FFFFFF"/>
              </a:solidFill>
            </a:endParaRPr>
          </a:p>
        </p:txBody>
      </p:sp>
      <p:sp>
        <p:nvSpPr>
          <p:cNvPr id="368" name="Google Shape;368;p44"/>
          <p:cNvSpPr/>
          <p:nvPr/>
        </p:nvSpPr>
        <p:spPr>
          <a:xfrm>
            <a:off x="4570600" y="3702713"/>
            <a:ext cx="2999700" cy="1393800"/>
          </a:xfrm>
          <a:prstGeom prst="rect">
            <a:avLst/>
          </a:prstGeom>
          <a:solidFill>
            <a:srgbClr val="5959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600">
                <a:solidFill>
                  <a:srgbClr val="FFFFFF"/>
                </a:solidFill>
              </a:rPr>
              <a:t>Improving limitations in current decentralized social media platforms</a:t>
            </a:r>
            <a:endParaRPr sz="1600">
              <a:solidFill>
                <a:srgbClr val="FFFFFF"/>
              </a:solidFill>
            </a:endParaRPr>
          </a:p>
        </p:txBody>
      </p:sp>
      <p:sp>
        <p:nvSpPr>
          <p:cNvPr id="369" name="Google Shape;369;p44"/>
          <p:cNvSpPr/>
          <p:nvPr/>
        </p:nvSpPr>
        <p:spPr>
          <a:xfrm>
            <a:off x="4570600" y="1903438"/>
            <a:ext cx="2999700" cy="1393800"/>
          </a:xfrm>
          <a:prstGeom prst="rect">
            <a:avLst/>
          </a:prstGeom>
          <a:solidFill>
            <a:srgbClr val="D9D9D9"/>
          </a:solidFill>
          <a:ln cap="flat" cmpd="sng" w="9525">
            <a:solidFill>
              <a:srgbClr val="231B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t>Enable user to control user data</a:t>
            </a:r>
            <a:endParaRPr sz="1600"/>
          </a:p>
        </p:txBody>
      </p:sp>
      <p:pic>
        <p:nvPicPr>
          <p:cNvPr id="370" name="Google Shape;370;p44"/>
          <p:cNvPicPr preferRelativeResize="0"/>
          <p:nvPr/>
        </p:nvPicPr>
        <p:blipFill>
          <a:blip r:embed="rId3">
            <a:alphaModFix/>
          </a:blip>
          <a:stretch>
            <a:fillRect/>
          </a:stretch>
        </p:blipFill>
        <p:spPr>
          <a:xfrm>
            <a:off x="635550" y="2045763"/>
            <a:ext cx="3106851" cy="31068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8"/>
          <p:cNvSpPr txBox="1"/>
          <p:nvPr>
            <p:ph type="title"/>
          </p:nvPr>
        </p:nvSpPr>
        <p:spPr>
          <a:xfrm>
            <a:off x="304800" y="304800"/>
            <a:ext cx="10739400" cy="792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Introduction</a:t>
            </a:r>
            <a:endParaRPr/>
          </a:p>
        </p:txBody>
      </p:sp>
      <p:sp>
        <p:nvSpPr>
          <p:cNvPr id="130" name="Google Shape;130;p18"/>
          <p:cNvSpPr txBox="1"/>
          <p:nvPr>
            <p:ph idx="1" type="body"/>
          </p:nvPr>
        </p:nvSpPr>
        <p:spPr>
          <a:xfrm>
            <a:off x="304800" y="1556775"/>
            <a:ext cx="11684100" cy="2693400"/>
          </a:xfrm>
          <a:prstGeom prst="rect">
            <a:avLst/>
          </a:prstGeom>
        </p:spPr>
        <p:txBody>
          <a:bodyPr anchorCtr="0" anchor="t" bIns="45700" lIns="91425" spcFirstLastPara="1" rIns="91425" wrap="square" tIns="45700">
            <a:normAutofit/>
          </a:bodyPr>
          <a:lstStyle/>
          <a:p>
            <a:pPr indent="0" lvl="0" marL="0" rtl="0" algn="l">
              <a:lnSpc>
                <a:spcPct val="115000"/>
              </a:lnSpc>
              <a:spcBef>
                <a:spcPts val="0"/>
              </a:spcBef>
              <a:spcAft>
                <a:spcPts val="0"/>
              </a:spcAft>
              <a:buNone/>
            </a:pPr>
            <a:r>
              <a:rPr lang="en-US" sz="3000">
                <a:solidFill>
                  <a:schemeClr val="dk1"/>
                </a:solidFill>
                <a:latin typeface="Arial"/>
                <a:ea typeface="Arial"/>
                <a:cs typeface="Arial"/>
                <a:sym typeface="Arial"/>
              </a:rPr>
              <a:t>What is a social media platform?</a:t>
            </a:r>
            <a:endParaRPr sz="3000">
              <a:solidFill>
                <a:schemeClr val="dk1"/>
              </a:solidFill>
              <a:latin typeface="Arial"/>
              <a:ea typeface="Arial"/>
              <a:cs typeface="Arial"/>
              <a:sym typeface="Arial"/>
            </a:endParaRPr>
          </a:p>
          <a:p>
            <a:pPr indent="0" lvl="0" marL="457200" rtl="0" algn="l">
              <a:lnSpc>
                <a:spcPct val="115000"/>
              </a:lnSpc>
              <a:spcBef>
                <a:spcPts val="1200"/>
              </a:spcBef>
              <a:spcAft>
                <a:spcPts val="0"/>
              </a:spcAft>
              <a:buNone/>
            </a:pPr>
            <a:r>
              <a:rPr lang="en-US" sz="2300">
                <a:solidFill>
                  <a:schemeClr val="dk1"/>
                </a:solidFill>
                <a:latin typeface="Arial"/>
                <a:ea typeface="Arial"/>
                <a:cs typeface="Arial"/>
                <a:sym typeface="Arial"/>
              </a:rPr>
              <a:t>According to the Tufts University[1], </a:t>
            </a:r>
            <a:endParaRPr sz="2300">
              <a:solidFill>
                <a:schemeClr val="dk1"/>
              </a:solidFill>
              <a:latin typeface="Arial"/>
              <a:ea typeface="Arial"/>
              <a:cs typeface="Arial"/>
              <a:sym typeface="Arial"/>
            </a:endParaRPr>
          </a:p>
          <a:p>
            <a:pPr indent="0" lvl="0" marL="457200" rtl="0" algn="l">
              <a:lnSpc>
                <a:spcPct val="115000"/>
              </a:lnSpc>
              <a:spcBef>
                <a:spcPts val="1200"/>
              </a:spcBef>
              <a:spcAft>
                <a:spcPts val="1200"/>
              </a:spcAft>
              <a:buNone/>
            </a:pPr>
            <a:r>
              <a:rPr lang="en-US" sz="2800">
                <a:solidFill>
                  <a:schemeClr val="dk1"/>
                </a:solidFill>
                <a:latin typeface="Arial"/>
                <a:ea typeface="Arial"/>
                <a:cs typeface="Arial"/>
                <a:sym typeface="Arial"/>
              </a:rPr>
              <a:t>	</a:t>
            </a:r>
            <a:r>
              <a:rPr lang="en-US" sz="2300">
                <a:solidFill>
                  <a:schemeClr val="dk1"/>
                </a:solidFill>
                <a:latin typeface="Arial"/>
                <a:ea typeface="Arial"/>
                <a:cs typeface="Arial"/>
                <a:sym typeface="Arial"/>
              </a:rPr>
              <a:t>“Social media refers to the means of interactions among people in which they create, share, and/or exchange information and ideas in virtual communities and networks.”</a:t>
            </a:r>
            <a:endParaRPr sz="4200">
              <a:solidFill>
                <a:schemeClr val="dk1"/>
              </a:solidFill>
              <a:latin typeface="Arial"/>
              <a:ea typeface="Arial"/>
              <a:cs typeface="Arial"/>
              <a:sym typeface="Arial"/>
            </a:endParaRPr>
          </a:p>
        </p:txBody>
      </p:sp>
      <p:pic>
        <p:nvPicPr>
          <p:cNvPr id="131" name="Google Shape;131;p18"/>
          <p:cNvPicPr preferRelativeResize="0"/>
          <p:nvPr/>
        </p:nvPicPr>
        <p:blipFill>
          <a:blip r:embed="rId3">
            <a:alphaModFix/>
          </a:blip>
          <a:stretch>
            <a:fillRect/>
          </a:stretch>
        </p:blipFill>
        <p:spPr>
          <a:xfrm>
            <a:off x="769100" y="4569787"/>
            <a:ext cx="1617621" cy="1617624"/>
          </a:xfrm>
          <a:prstGeom prst="rect">
            <a:avLst/>
          </a:prstGeom>
          <a:noFill/>
          <a:ln>
            <a:noFill/>
          </a:ln>
        </p:spPr>
      </p:pic>
      <p:pic>
        <p:nvPicPr>
          <p:cNvPr id="132" name="Google Shape;132;p18"/>
          <p:cNvPicPr preferRelativeResize="0"/>
          <p:nvPr/>
        </p:nvPicPr>
        <p:blipFill>
          <a:blip r:embed="rId4">
            <a:alphaModFix/>
          </a:blip>
          <a:stretch>
            <a:fillRect/>
          </a:stretch>
        </p:blipFill>
        <p:spPr>
          <a:xfrm>
            <a:off x="5431422" y="4461562"/>
            <a:ext cx="1956398" cy="1956398"/>
          </a:xfrm>
          <a:prstGeom prst="rect">
            <a:avLst/>
          </a:prstGeom>
          <a:noFill/>
          <a:ln>
            <a:noFill/>
          </a:ln>
        </p:spPr>
      </p:pic>
      <p:pic>
        <p:nvPicPr>
          <p:cNvPr id="133" name="Google Shape;133;p18"/>
          <p:cNvPicPr preferRelativeResize="0"/>
          <p:nvPr/>
        </p:nvPicPr>
        <p:blipFill rotWithShape="1">
          <a:blip r:embed="rId5">
            <a:alphaModFix/>
          </a:blip>
          <a:srcRect b="33413" l="0" r="0" t="33189"/>
          <a:stretch/>
        </p:blipFill>
        <p:spPr>
          <a:xfrm>
            <a:off x="7554733" y="4709851"/>
            <a:ext cx="4477518" cy="1495299"/>
          </a:xfrm>
          <a:prstGeom prst="rect">
            <a:avLst/>
          </a:prstGeom>
          <a:noFill/>
          <a:ln>
            <a:noFill/>
          </a:ln>
        </p:spPr>
      </p:pic>
      <p:pic>
        <p:nvPicPr>
          <p:cNvPr id="134" name="Google Shape;134;p18"/>
          <p:cNvPicPr preferRelativeResize="0"/>
          <p:nvPr/>
        </p:nvPicPr>
        <p:blipFill>
          <a:blip r:embed="rId6">
            <a:alphaModFix/>
          </a:blip>
          <a:stretch>
            <a:fillRect/>
          </a:stretch>
        </p:blipFill>
        <p:spPr>
          <a:xfrm>
            <a:off x="3163234" y="4709850"/>
            <a:ext cx="1567876" cy="156787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5"/>
          <p:cNvSpPr txBox="1"/>
          <p:nvPr>
            <p:ph type="title"/>
          </p:nvPr>
        </p:nvSpPr>
        <p:spPr>
          <a:xfrm>
            <a:off x="304800" y="304800"/>
            <a:ext cx="10739400" cy="792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Arial"/>
              <a:buNone/>
            </a:pPr>
            <a:r>
              <a:rPr lang="en-US"/>
              <a:t>Novelty Aspect</a:t>
            </a:r>
            <a:endParaRPr/>
          </a:p>
        </p:txBody>
      </p:sp>
      <p:sp>
        <p:nvSpPr>
          <p:cNvPr id="376" name="Google Shape;376;p45"/>
          <p:cNvSpPr txBox="1"/>
          <p:nvPr>
            <p:ph idx="1" type="body"/>
          </p:nvPr>
        </p:nvSpPr>
        <p:spPr>
          <a:xfrm>
            <a:off x="304800" y="1744400"/>
            <a:ext cx="5935200" cy="3827700"/>
          </a:xfrm>
          <a:prstGeom prst="rect">
            <a:avLst/>
          </a:prstGeom>
        </p:spPr>
        <p:txBody>
          <a:bodyPr anchorCtr="0" anchor="t" bIns="45700" lIns="91425" spcFirstLastPara="1" rIns="91425" wrap="square" tIns="45700">
            <a:normAutofit fontScale="85000" lnSpcReduction="10000"/>
          </a:bodyPr>
          <a:lstStyle/>
          <a:p>
            <a:pPr indent="-325755" lvl="0" marL="457200" rtl="0" algn="l">
              <a:lnSpc>
                <a:spcPct val="200000"/>
              </a:lnSpc>
              <a:spcBef>
                <a:spcPts val="360"/>
              </a:spcBef>
              <a:spcAft>
                <a:spcPts val="0"/>
              </a:spcAft>
              <a:buSzPct val="56250"/>
              <a:buFont typeface="Arial"/>
              <a:buChar char="❖"/>
            </a:pPr>
            <a:r>
              <a:rPr lang="en-US">
                <a:latin typeface="Arial"/>
                <a:ea typeface="Arial"/>
                <a:cs typeface="Arial"/>
                <a:sym typeface="Arial"/>
              </a:rPr>
              <a:t>Implementation of user data decentralization protocol which </a:t>
            </a:r>
            <a:r>
              <a:rPr lang="en-US">
                <a:latin typeface="Arial"/>
                <a:ea typeface="Arial"/>
                <a:cs typeface="Arial"/>
                <a:sym typeface="Arial"/>
              </a:rPr>
              <a:t>supports</a:t>
            </a:r>
            <a:r>
              <a:rPr lang="en-US">
                <a:latin typeface="Arial"/>
                <a:ea typeface="Arial"/>
                <a:cs typeface="Arial"/>
                <a:sym typeface="Arial"/>
              </a:rPr>
              <a:t> storation of user data within user device. </a:t>
            </a:r>
            <a:endParaRPr>
              <a:latin typeface="Arial"/>
              <a:ea typeface="Arial"/>
              <a:cs typeface="Arial"/>
              <a:sym typeface="Arial"/>
            </a:endParaRPr>
          </a:p>
          <a:p>
            <a:pPr indent="0" lvl="0" marL="457200" rtl="0" algn="l">
              <a:lnSpc>
                <a:spcPct val="200000"/>
              </a:lnSpc>
              <a:spcBef>
                <a:spcPts val="360"/>
              </a:spcBef>
              <a:spcAft>
                <a:spcPts val="0"/>
              </a:spcAft>
              <a:buNone/>
            </a:pPr>
            <a:r>
              <a:t/>
            </a:r>
            <a:endParaRPr>
              <a:latin typeface="Arial"/>
              <a:ea typeface="Arial"/>
              <a:cs typeface="Arial"/>
              <a:sym typeface="Arial"/>
            </a:endParaRPr>
          </a:p>
        </p:txBody>
      </p:sp>
      <p:sp>
        <p:nvSpPr>
          <p:cNvPr id="377" name="Google Shape;377;p45"/>
          <p:cNvSpPr/>
          <p:nvPr/>
        </p:nvSpPr>
        <p:spPr>
          <a:xfrm>
            <a:off x="2608410" y="6492899"/>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rPr>
              <a:t>IT20159726</a:t>
            </a:r>
            <a:r>
              <a:rPr lang="en-US" sz="1800">
                <a:solidFill>
                  <a:schemeClr val="dk1"/>
                </a:solidFill>
              </a:rPr>
              <a:t>   |   Bandara A.M.C.A.</a:t>
            </a:r>
            <a:r>
              <a:rPr b="1" lang="en-US" sz="1800">
                <a:solidFill>
                  <a:schemeClr val="dk1"/>
                </a:solidFill>
              </a:rPr>
              <a:t>  </a:t>
            </a:r>
            <a:r>
              <a:rPr lang="en-US" sz="1800">
                <a:solidFill>
                  <a:schemeClr val="dk1"/>
                </a:solidFill>
              </a:rPr>
              <a:t>| </a:t>
            </a:r>
            <a:r>
              <a:rPr lang="en-US" sz="1800">
                <a:solidFill>
                  <a:schemeClr val="dk1"/>
                </a:solidFill>
              </a:rPr>
              <a:t>TMP </a:t>
            </a:r>
            <a:r>
              <a:rPr lang="en-US" sz="1800">
                <a:solidFill>
                  <a:schemeClr val="dk1"/>
                </a:solidFill>
              </a:rPr>
              <a:t>23-234</a:t>
            </a:r>
            <a:endParaRPr/>
          </a:p>
        </p:txBody>
      </p:sp>
      <p:pic>
        <p:nvPicPr>
          <p:cNvPr id="378" name="Google Shape;378;p45"/>
          <p:cNvPicPr preferRelativeResize="0"/>
          <p:nvPr/>
        </p:nvPicPr>
        <p:blipFill>
          <a:blip r:embed="rId3">
            <a:alphaModFix/>
          </a:blip>
          <a:stretch>
            <a:fillRect/>
          </a:stretch>
        </p:blipFill>
        <p:spPr>
          <a:xfrm>
            <a:off x="6788200" y="1269450"/>
            <a:ext cx="4109725" cy="41097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6"/>
          <p:cNvSpPr txBox="1"/>
          <p:nvPr>
            <p:ph type="title"/>
          </p:nvPr>
        </p:nvSpPr>
        <p:spPr>
          <a:xfrm>
            <a:off x="304800" y="304800"/>
            <a:ext cx="10739400" cy="792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Arial"/>
              <a:buNone/>
            </a:pPr>
            <a:r>
              <a:rPr lang="en-US"/>
              <a:t>System Architecture</a:t>
            </a:r>
            <a:endParaRPr/>
          </a:p>
        </p:txBody>
      </p:sp>
      <p:pic>
        <p:nvPicPr>
          <p:cNvPr id="384" name="Google Shape;384;p46"/>
          <p:cNvPicPr preferRelativeResize="0"/>
          <p:nvPr/>
        </p:nvPicPr>
        <p:blipFill>
          <a:blip r:embed="rId3">
            <a:alphaModFix/>
          </a:blip>
          <a:stretch>
            <a:fillRect/>
          </a:stretch>
        </p:blipFill>
        <p:spPr>
          <a:xfrm>
            <a:off x="8843813" y="1228133"/>
            <a:ext cx="2078519" cy="4538982"/>
          </a:xfrm>
          <a:prstGeom prst="rect">
            <a:avLst/>
          </a:prstGeom>
          <a:noFill/>
          <a:ln>
            <a:noFill/>
          </a:ln>
        </p:spPr>
      </p:pic>
      <p:pic>
        <p:nvPicPr>
          <p:cNvPr id="385" name="Google Shape;385;p46"/>
          <p:cNvPicPr preferRelativeResize="0"/>
          <p:nvPr/>
        </p:nvPicPr>
        <p:blipFill>
          <a:blip r:embed="rId4">
            <a:alphaModFix/>
          </a:blip>
          <a:stretch>
            <a:fillRect/>
          </a:stretch>
        </p:blipFill>
        <p:spPr>
          <a:xfrm>
            <a:off x="428900" y="1541677"/>
            <a:ext cx="6085886" cy="3911876"/>
          </a:xfrm>
          <a:prstGeom prst="rect">
            <a:avLst/>
          </a:prstGeom>
          <a:noFill/>
          <a:ln>
            <a:noFill/>
          </a:ln>
        </p:spPr>
      </p:pic>
      <p:sp>
        <p:nvSpPr>
          <p:cNvPr id="386" name="Google Shape;386;p46"/>
          <p:cNvSpPr/>
          <p:nvPr/>
        </p:nvSpPr>
        <p:spPr>
          <a:xfrm>
            <a:off x="4979719" y="3231821"/>
            <a:ext cx="1777500" cy="1053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7" name="Google Shape;387;p46"/>
          <p:cNvCxnSpPr>
            <a:stCxn id="386" idx="3"/>
            <a:endCxn id="388" idx="1"/>
          </p:cNvCxnSpPr>
          <p:nvPr/>
        </p:nvCxnSpPr>
        <p:spPr>
          <a:xfrm flipH="1" rot="10800000">
            <a:off x="6757219" y="3578621"/>
            <a:ext cx="1454400" cy="179700"/>
          </a:xfrm>
          <a:prstGeom prst="bentConnector3">
            <a:avLst>
              <a:gd fmla="val 49998" name="adj1"/>
            </a:avLst>
          </a:prstGeom>
          <a:noFill/>
          <a:ln cap="flat" cmpd="sng" w="9525">
            <a:solidFill>
              <a:srgbClr val="595959"/>
            </a:solidFill>
            <a:prstDash val="solid"/>
            <a:round/>
            <a:headEnd len="med" w="med" type="none"/>
            <a:tailEnd len="med" w="med" type="none"/>
          </a:ln>
        </p:spPr>
      </p:cxnSp>
      <p:sp>
        <p:nvSpPr>
          <p:cNvPr id="388" name="Google Shape;388;p46"/>
          <p:cNvSpPr/>
          <p:nvPr/>
        </p:nvSpPr>
        <p:spPr>
          <a:xfrm>
            <a:off x="8211575" y="1097100"/>
            <a:ext cx="3342900" cy="496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6"/>
          <p:cNvSpPr/>
          <p:nvPr/>
        </p:nvSpPr>
        <p:spPr>
          <a:xfrm>
            <a:off x="2608410" y="6492899"/>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rPr>
              <a:t>IT20159726</a:t>
            </a:r>
            <a:r>
              <a:rPr lang="en-US" sz="1800">
                <a:solidFill>
                  <a:schemeClr val="dk1"/>
                </a:solidFill>
              </a:rPr>
              <a:t>   |   Bandara A.M.C.A.</a:t>
            </a:r>
            <a:r>
              <a:rPr b="1" lang="en-US" sz="1800">
                <a:solidFill>
                  <a:schemeClr val="dk1"/>
                </a:solidFill>
              </a:rPr>
              <a:t>  </a:t>
            </a:r>
            <a:r>
              <a:rPr lang="en-US" sz="1800">
                <a:solidFill>
                  <a:schemeClr val="dk1"/>
                </a:solidFill>
              </a:rPr>
              <a:t>|  </a:t>
            </a:r>
            <a:r>
              <a:rPr lang="en-US" sz="1800">
                <a:solidFill>
                  <a:schemeClr val="dk1"/>
                </a:solidFill>
              </a:rPr>
              <a:t>TM</a:t>
            </a:r>
            <a:r>
              <a:rPr lang="en-US" sz="1800">
                <a:solidFill>
                  <a:schemeClr val="dk1"/>
                </a:solidFill>
              </a:rPr>
              <a:t>P 23-234</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7"/>
          <p:cNvSpPr txBox="1"/>
          <p:nvPr>
            <p:ph type="title"/>
          </p:nvPr>
        </p:nvSpPr>
        <p:spPr>
          <a:xfrm>
            <a:off x="304800" y="304800"/>
            <a:ext cx="10739400" cy="792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Arial"/>
              <a:buNone/>
            </a:pPr>
            <a:r>
              <a:rPr lang="en-US"/>
              <a:t>Functional &amp; Non functional Requirements</a:t>
            </a:r>
            <a:endParaRPr/>
          </a:p>
        </p:txBody>
      </p:sp>
      <p:sp>
        <p:nvSpPr>
          <p:cNvPr id="395" name="Google Shape;395;p47"/>
          <p:cNvSpPr txBox="1"/>
          <p:nvPr>
            <p:ph idx="1" type="body"/>
          </p:nvPr>
        </p:nvSpPr>
        <p:spPr>
          <a:xfrm>
            <a:off x="6300275" y="1534475"/>
            <a:ext cx="5686800" cy="39663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200000"/>
              </a:lnSpc>
              <a:spcBef>
                <a:spcPts val="0"/>
              </a:spcBef>
              <a:spcAft>
                <a:spcPts val="0"/>
              </a:spcAft>
              <a:buNone/>
            </a:pPr>
            <a:r>
              <a:rPr b="1" lang="en-US" sz="2000">
                <a:solidFill>
                  <a:srgbClr val="000000"/>
                </a:solidFill>
                <a:latin typeface="Arial"/>
                <a:ea typeface="Arial"/>
                <a:cs typeface="Arial"/>
                <a:sym typeface="Arial"/>
              </a:rPr>
              <a:t>Non functional Requirements</a:t>
            </a:r>
            <a:endParaRPr b="1" sz="2000">
              <a:solidFill>
                <a:srgbClr val="000000"/>
              </a:solidFill>
              <a:latin typeface="Arial"/>
              <a:ea typeface="Arial"/>
              <a:cs typeface="Arial"/>
              <a:sym typeface="Arial"/>
            </a:endParaRPr>
          </a:p>
          <a:p>
            <a:pPr indent="-266700" lvl="0" marL="342900" rtl="0" algn="l">
              <a:lnSpc>
                <a:spcPct val="200000"/>
              </a:lnSpc>
              <a:spcBef>
                <a:spcPts val="0"/>
              </a:spcBef>
              <a:spcAft>
                <a:spcPts val="0"/>
              </a:spcAft>
              <a:buClr>
                <a:srgbClr val="000000"/>
              </a:buClr>
              <a:buSzPts val="2000"/>
              <a:buChar char="❖"/>
            </a:pPr>
            <a:r>
              <a:rPr lang="en-US" sz="2000">
                <a:solidFill>
                  <a:srgbClr val="000000"/>
                </a:solidFill>
                <a:latin typeface="Arial"/>
                <a:ea typeface="Arial"/>
                <a:cs typeface="Arial"/>
                <a:sym typeface="Arial"/>
              </a:rPr>
              <a:t>Performance</a:t>
            </a:r>
            <a:endParaRPr sz="2000">
              <a:solidFill>
                <a:srgbClr val="000000"/>
              </a:solidFill>
              <a:latin typeface="Arial"/>
              <a:ea typeface="Arial"/>
              <a:cs typeface="Arial"/>
              <a:sym typeface="Arial"/>
            </a:endParaRPr>
          </a:p>
          <a:p>
            <a:pPr indent="-266700" lvl="0" marL="342900" rtl="0" algn="l">
              <a:lnSpc>
                <a:spcPct val="200000"/>
              </a:lnSpc>
              <a:spcBef>
                <a:spcPts val="0"/>
              </a:spcBef>
              <a:spcAft>
                <a:spcPts val="0"/>
              </a:spcAft>
              <a:buClr>
                <a:srgbClr val="000000"/>
              </a:buClr>
              <a:buSzPts val="2000"/>
              <a:buChar char="❖"/>
            </a:pPr>
            <a:r>
              <a:rPr lang="en-US" sz="2000">
                <a:solidFill>
                  <a:srgbClr val="000000"/>
                </a:solidFill>
                <a:latin typeface="Arial"/>
                <a:ea typeface="Arial"/>
                <a:cs typeface="Arial"/>
                <a:sym typeface="Arial"/>
              </a:rPr>
              <a:t>Fault tolerance</a:t>
            </a:r>
            <a:endParaRPr sz="2000">
              <a:solidFill>
                <a:srgbClr val="000000"/>
              </a:solidFill>
              <a:latin typeface="Arial"/>
              <a:ea typeface="Arial"/>
              <a:cs typeface="Arial"/>
              <a:sym typeface="Arial"/>
            </a:endParaRPr>
          </a:p>
          <a:p>
            <a:pPr indent="-266700" lvl="0" marL="342900" rtl="0" algn="l">
              <a:lnSpc>
                <a:spcPct val="200000"/>
              </a:lnSpc>
              <a:spcBef>
                <a:spcPts val="0"/>
              </a:spcBef>
              <a:spcAft>
                <a:spcPts val="0"/>
              </a:spcAft>
              <a:buClr>
                <a:srgbClr val="000000"/>
              </a:buClr>
              <a:buSzPts val="2000"/>
              <a:buChar char="❖"/>
            </a:pPr>
            <a:r>
              <a:rPr lang="en-US" sz="2000">
                <a:solidFill>
                  <a:srgbClr val="000000"/>
                </a:solidFill>
                <a:latin typeface="Arial"/>
                <a:ea typeface="Arial"/>
                <a:cs typeface="Arial"/>
                <a:sym typeface="Arial"/>
              </a:rPr>
              <a:t>Scalability</a:t>
            </a:r>
            <a:endParaRPr sz="2000">
              <a:solidFill>
                <a:srgbClr val="000000"/>
              </a:solidFill>
              <a:latin typeface="Arial"/>
              <a:ea typeface="Arial"/>
              <a:cs typeface="Arial"/>
              <a:sym typeface="Arial"/>
            </a:endParaRPr>
          </a:p>
          <a:p>
            <a:pPr indent="-266700" lvl="0" marL="342900" rtl="0" algn="l">
              <a:lnSpc>
                <a:spcPct val="200000"/>
              </a:lnSpc>
              <a:spcBef>
                <a:spcPts val="0"/>
              </a:spcBef>
              <a:spcAft>
                <a:spcPts val="0"/>
              </a:spcAft>
              <a:buClr>
                <a:srgbClr val="000000"/>
              </a:buClr>
              <a:buSzPts val="2000"/>
              <a:buChar char="❖"/>
            </a:pPr>
            <a:r>
              <a:rPr lang="en-US" sz="2000">
                <a:solidFill>
                  <a:srgbClr val="000000"/>
                </a:solidFill>
                <a:latin typeface="Arial"/>
                <a:ea typeface="Arial"/>
                <a:cs typeface="Arial"/>
                <a:sym typeface="Arial"/>
              </a:rPr>
              <a:t>Availability</a:t>
            </a:r>
            <a:endParaRPr sz="2000">
              <a:solidFill>
                <a:srgbClr val="000000"/>
              </a:solidFill>
              <a:latin typeface="Arial"/>
              <a:ea typeface="Arial"/>
              <a:cs typeface="Arial"/>
              <a:sym typeface="Arial"/>
            </a:endParaRPr>
          </a:p>
          <a:p>
            <a:pPr indent="-266700" lvl="0" marL="342900" rtl="0" algn="l">
              <a:lnSpc>
                <a:spcPct val="200000"/>
              </a:lnSpc>
              <a:spcBef>
                <a:spcPts val="0"/>
              </a:spcBef>
              <a:spcAft>
                <a:spcPts val="0"/>
              </a:spcAft>
              <a:buClr>
                <a:srgbClr val="000000"/>
              </a:buClr>
              <a:buSzPts val="2000"/>
              <a:buChar char="❖"/>
            </a:pPr>
            <a:r>
              <a:rPr lang="en-US" sz="2000">
                <a:solidFill>
                  <a:srgbClr val="000000"/>
                </a:solidFill>
                <a:latin typeface="Arial"/>
                <a:ea typeface="Arial"/>
                <a:cs typeface="Arial"/>
                <a:sym typeface="Arial"/>
              </a:rPr>
              <a:t>Usability</a:t>
            </a:r>
            <a:endParaRPr sz="2000">
              <a:solidFill>
                <a:srgbClr val="000000"/>
              </a:solidFill>
              <a:latin typeface="Arial"/>
              <a:ea typeface="Arial"/>
              <a:cs typeface="Arial"/>
              <a:sym typeface="Arial"/>
            </a:endParaRPr>
          </a:p>
          <a:p>
            <a:pPr indent="-266700" lvl="0" marL="342900" rtl="0" algn="l">
              <a:lnSpc>
                <a:spcPct val="200000"/>
              </a:lnSpc>
              <a:spcBef>
                <a:spcPts val="0"/>
              </a:spcBef>
              <a:spcAft>
                <a:spcPts val="0"/>
              </a:spcAft>
              <a:buClr>
                <a:srgbClr val="000000"/>
              </a:buClr>
              <a:buSzPts val="2000"/>
              <a:buChar char="❖"/>
            </a:pPr>
            <a:r>
              <a:rPr lang="en-US" sz="2000">
                <a:solidFill>
                  <a:srgbClr val="000000"/>
                </a:solidFill>
                <a:latin typeface="Arial"/>
                <a:ea typeface="Arial"/>
                <a:cs typeface="Arial"/>
                <a:sym typeface="Arial"/>
              </a:rPr>
              <a:t>Better developer experience</a:t>
            </a:r>
            <a:endParaRPr sz="2000">
              <a:latin typeface="Arial"/>
              <a:ea typeface="Arial"/>
              <a:cs typeface="Arial"/>
              <a:sym typeface="Arial"/>
            </a:endParaRPr>
          </a:p>
        </p:txBody>
      </p:sp>
      <p:sp>
        <p:nvSpPr>
          <p:cNvPr id="396" name="Google Shape;396;p47"/>
          <p:cNvSpPr/>
          <p:nvPr/>
        </p:nvSpPr>
        <p:spPr>
          <a:xfrm>
            <a:off x="2608410" y="6492899"/>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rPr>
              <a:t>IT20159726</a:t>
            </a:r>
            <a:r>
              <a:rPr lang="en-US" sz="1800">
                <a:solidFill>
                  <a:schemeClr val="dk1"/>
                </a:solidFill>
              </a:rPr>
              <a:t>   |   Bandara A.M.C.A.</a:t>
            </a:r>
            <a:r>
              <a:rPr b="1" lang="en-US" sz="1800">
                <a:solidFill>
                  <a:schemeClr val="dk1"/>
                </a:solidFill>
              </a:rPr>
              <a:t>  </a:t>
            </a:r>
            <a:r>
              <a:rPr lang="en-US" sz="1800">
                <a:solidFill>
                  <a:schemeClr val="dk1"/>
                </a:solidFill>
              </a:rPr>
              <a:t>|  </a:t>
            </a:r>
            <a:r>
              <a:rPr lang="en-US" sz="1800">
                <a:solidFill>
                  <a:schemeClr val="dk1"/>
                </a:solidFill>
              </a:rPr>
              <a:t>TM</a:t>
            </a:r>
            <a:r>
              <a:rPr lang="en-US" sz="1800">
                <a:solidFill>
                  <a:schemeClr val="dk1"/>
                </a:solidFill>
              </a:rPr>
              <a:t>P 23-234</a:t>
            </a:r>
            <a:endParaRPr/>
          </a:p>
        </p:txBody>
      </p:sp>
      <p:sp>
        <p:nvSpPr>
          <p:cNvPr id="397" name="Google Shape;397;p47"/>
          <p:cNvSpPr txBox="1"/>
          <p:nvPr>
            <p:ph idx="1" type="body"/>
          </p:nvPr>
        </p:nvSpPr>
        <p:spPr>
          <a:xfrm>
            <a:off x="409200" y="1534475"/>
            <a:ext cx="5686800" cy="3966300"/>
          </a:xfrm>
          <a:prstGeom prst="rect">
            <a:avLst/>
          </a:prstGeom>
          <a:noFill/>
          <a:ln>
            <a:noFill/>
          </a:ln>
        </p:spPr>
        <p:txBody>
          <a:bodyPr anchorCtr="0" anchor="t" bIns="45700" lIns="91425" spcFirstLastPara="1" rIns="91425" wrap="square" tIns="45700">
            <a:normAutofit/>
          </a:bodyPr>
          <a:lstStyle/>
          <a:p>
            <a:pPr indent="0" lvl="0" marL="0" rtl="0" algn="l">
              <a:lnSpc>
                <a:spcPct val="200000"/>
              </a:lnSpc>
              <a:spcBef>
                <a:spcPts val="0"/>
              </a:spcBef>
              <a:spcAft>
                <a:spcPts val="0"/>
              </a:spcAft>
              <a:buNone/>
            </a:pPr>
            <a:r>
              <a:rPr b="1" lang="en-US" sz="2000">
                <a:solidFill>
                  <a:srgbClr val="000000"/>
                </a:solidFill>
                <a:latin typeface="Arial"/>
                <a:ea typeface="Arial"/>
                <a:cs typeface="Arial"/>
                <a:sym typeface="Arial"/>
              </a:rPr>
              <a:t>F</a:t>
            </a:r>
            <a:r>
              <a:rPr b="1" lang="en-US" sz="2000">
                <a:solidFill>
                  <a:srgbClr val="000000"/>
                </a:solidFill>
                <a:latin typeface="Arial"/>
                <a:ea typeface="Arial"/>
                <a:cs typeface="Arial"/>
                <a:sym typeface="Arial"/>
              </a:rPr>
              <a:t>unctional Requirements</a:t>
            </a:r>
            <a:endParaRPr b="1" sz="2000">
              <a:solidFill>
                <a:srgbClr val="000000"/>
              </a:solidFill>
              <a:latin typeface="Arial"/>
              <a:ea typeface="Arial"/>
              <a:cs typeface="Arial"/>
              <a:sym typeface="Arial"/>
            </a:endParaRPr>
          </a:p>
          <a:p>
            <a:pPr indent="-266700" lvl="0" marL="342900" rtl="0" algn="l">
              <a:lnSpc>
                <a:spcPct val="200000"/>
              </a:lnSpc>
              <a:spcBef>
                <a:spcPts val="0"/>
              </a:spcBef>
              <a:spcAft>
                <a:spcPts val="0"/>
              </a:spcAft>
              <a:buClr>
                <a:srgbClr val="000000"/>
              </a:buClr>
              <a:buSzPts val="2000"/>
              <a:buChar char="❖"/>
            </a:pPr>
            <a:r>
              <a:rPr lang="en-US" sz="2000">
                <a:solidFill>
                  <a:srgbClr val="000000"/>
                </a:solidFill>
                <a:latin typeface="Arial"/>
                <a:ea typeface="Arial"/>
                <a:cs typeface="Arial"/>
                <a:sym typeface="Arial"/>
              </a:rPr>
              <a:t>Connection Establishment with hubs</a:t>
            </a:r>
            <a:endParaRPr sz="2000">
              <a:solidFill>
                <a:srgbClr val="000000"/>
              </a:solidFill>
              <a:latin typeface="Arial"/>
              <a:ea typeface="Arial"/>
              <a:cs typeface="Arial"/>
              <a:sym typeface="Arial"/>
            </a:endParaRPr>
          </a:p>
          <a:p>
            <a:pPr indent="-266700" lvl="0" marL="342900" rtl="0" algn="l">
              <a:lnSpc>
                <a:spcPct val="200000"/>
              </a:lnSpc>
              <a:spcBef>
                <a:spcPts val="0"/>
              </a:spcBef>
              <a:spcAft>
                <a:spcPts val="0"/>
              </a:spcAft>
              <a:buClr>
                <a:srgbClr val="000000"/>
              </a:buClr>
              <a:buSzPts val="2000"/>
              <a:buChar char="❖"/>
            </a:pPr>
            <a:r>
              <a:rPr lang="en-US" sz="2000">
                <a:solidFill>
                  <a:srgbClr val="000000"/>
                </a:solidFill>
                <a:latin typeface="Arial"/>
                <a:ea typeface="Arial"/>
                <a:cs typeface="Arial"/>
                <a:sym typeface="Arial"/>
              </a:rPr>
              <a:t>In-device storage integration</a:t>
            </a:r>
            <a:endParaRPr sz="2000">
              <a:solidFill>
                <a:srgbClr val="000000"/>
              </a:solidFill>
              <a:latin typeface="Arial"/>
              <a:ea typeface="Arial"/>
              <a:cs typeface="Arial"/>
              <a:sym typeface="Arial"/>
            </a:endParaRPr>
          </a:p>
          <a:p>
            <a:pPr indent="-266700" lvl="0" marL="342900" rtl="0" algn="l">
              <a:lnSpc>
                <a:spcPct val="200000"/>
              </a:lnSpc>
              <a:spcBef>
                <a:spcPts val="0"/>
              </a:spcBef>
              <a:spcAft>
                <a:spcPts val="0"/>
              </a:spcAft>
              <a:buClr>
                <a:srgbClr val="000000"/>
              </a:buClr>
              <a:buSzPts val="2000"/>
              <a:buChar char="❖"/>
            </a:pPr>
            <a:r>
              <a:rPr lang="en-US" sz="2000">
                <a:solidFill>
                  <a:srgbClr val="000000"/>
                </a:solidFill>
                <a:latin typeface="Arial"/>
                <a:ea typeface="Arial"/>
                <a:cs typeface="Arial"/>
                <a:sym typeface="Arial"/>
              </a:rPr>
              <a:t>Representation of connection status with connected hubs</a:t>
            </a:r>
            <a:endParaRPr sz="2000">
              <a:solidFill>
                <a:srgbClr val="000000"/>
              </a:solidFill>
              <a:latin typeface="Arial"/>
              <a:ea typeface="Arial"/>
              <a:cs typeface="Arial"/>
              <a:sym typeface="Arial"/>
            </a:endParaRPr>
          </a:p>
          <a:p>
            <a:pPr indent="-266700" lvl="0" marL="342900" rtl="0" algn="l">
              <a:lnSpc>
                <a:spcPct val="200000"/>
              </a:lnSpc>
              <a:spcBef>
                <a:spcPts val="0"/>
              </a:spcBef>
              <a:spcAft>
                <a:spcPts val="0"/>
              </a:spcAft>
              <a:buClr>
                <a:srgbClr val="000000"/>
              </a:buClr>
              <a:buSzPts val="2000"/>
              <a:buChar char="❖"/>
            </a:pPr>
            <a:r>
              <a:rPr lang="en-US" sz="2000">
                <a:solidFill>
                  <a:srgbClr val="000000"/>
                </a:solidFill>
                <a:latin typeface="Arial"/>
                <a:ea typeface="Arial"/>
                <a:cs typeface="Arial"/>
                <a:sym typeface="Arial"/>
              </a:rPr>
              <a:t>Content sharing to network</a:t>
            </a:r>
            <a:endParaRPr sz="2000">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8"/>
          <p:cNvSpPr txBox="1"/>
          <p:nvPr>
            <p:ph type="title"/>
          </p:nvPr>
        </p:nvSpPr>
        <p:spPr>
          <a:xfrm>
            <a:off x="304800" y="304800"/>
            <a:ext cx="10739400" cy="792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Arial"/>
              <a:buNone/>
            </a:pPr>
            <a:r>
              <a:rPr lang="en-US"/>
              <a:t>Work Breakdown Structure(WBS)</a:t>
            </a:r>
            <a:endParaRPr/>
          </a:p>
        </p:txBody>
      </p:sp>
      <p:sp>
        <p:nvSpPr>
          <p:cNvPr id="403" name="Google Shape;403;p48"/>
          <p:cNvSpPr/>
          <p:nvPr/>
        </p:nvSpPr>
        <p:spPr>
          <a:xfrm>
            <a:off x="2608410" y="6492899"/>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rPr>
              <a:t>IT20159726</a:t>
            </a:r>
            <a:r>
              <a:rPr lang="en-US" sz="1800">
                <a:solidFill>
                  <a:schemeClr val="dk1"/>
                </a:solidFill>
              </a:rPr>
              <a:t>   |   Bandara A.M.C.A.</a:t>
            </a:r>
            <a:r>
              <a:rPr b="1" lang="en-US" sz="1800">
                <a:solidFill>
                  <a:schemeClr val="dk1"/>
                </a:solidFill>
              </a:rPr>
              <a:t>  </a:t>
            </a:r>
            <a:r>
              <a:rPr lang="en-US" sz="1800">
                <a:solidFill>
                  <a:schemeClr val="dk1"/>
                </a:solidFill>
              </a:rPr>
              <a:t>|  </a:t>
            </a:r>
            <a:r>
              <a:rPr lang="en-US" sz="1800">
                <a:solidFill>
                  <a:schemeClr val="dk1"/>
                </a:solidFill>
              </a:rPr>
              <a:t>TM</a:t>
            </a:r>
            <a:r>
              <a:rPr lang="en-US" sz="1800">
                <a:solidFill>
                  <a:schemeClr val="dk1"/>
                </a:solidFill>
              </a:rPr>
              <a:t>P 23-234</a:t>
            </a:r>
            <a:endParaRPr/>
          </a:p>
        </p:txBody>
      </p:sp>
      <p:pic>
        <p:nvPicPr>
          <p:cNvPr id="404" name="Google Shape;404;p48"/>
          <p:cNvPicPr preferRelativeResize="0"/>
          <p:nvPr/>
        </p:nvPicPr>
        <p:blipFill rotWithShape="1">
          <a:blip r:embed="rId3">
            <a:alphaModFix/>
          </a:blip>
          <a:srcRect b="0" l="0" r="0" t="0"/>
          <a:stretch/>
        </p:blipFill>
        <p:spPr>
          <a:xfrm>
            <a:off x="1913188" y="1210850"/>
            <a:ext cx="7522632" cy="5091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9"/>
          <p:cNvSpPr txBox="1"/>
          <p:nvPr>
            <p:ph type="title"/>
          </p:nvPr>
        </p:nvSpPr>
        <p:spPr>
          <a:xfrm>
            <a:off x="304800" y="304800"/>
            <a:ext cx="10739400" cy="792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Arial"/>
              <a:buNone/>
            </a:pPr>
            <a:r>
              <a:rPr lang="en-US"/>
              <a:t>Completion Of The Project</a:t>
            </a:r>
            <a:endParaRPr/>
          </a:p>
        </p:txBody>
      </p:sp>
      <p:pic>
        <p:nvPicPr>
          <p:cNvPr id="410" name="Google Shape;410;p49"/>
          <p:cNvPicPr preferRelativeResize="0"/>
          <p:nvPr/>
        </p:nvPicPr>
        <p:blipFill rotWithShape="1">
          <a:blip r:embed="rId3">
            <a:alphaModFix/>
          </a:blip>
          <a:srcRect b="27503" l="4842" r="2564" t="4938"/>
          <a:stretch/>
        </p:blipFill>
        <p:spPr>
          <a:xfrm>
            <a:off x="1783225" y="1208199"/>
            <a:ext cx="9024154" cy="4937725"/>
          </a:xfrm>
          <a:prstGeom prst="rect">
            <a:avLst/>
          </a:prstGeom>
          <a:noFill/>
          <a:ln>
            <a:noFill/>
          </a:ln>
        </p:spPr>
      </p:pic>
      <p:sp>
        <p:nvSpPr>
          <p:cNvPr id="411" name="Google Shape;411;p49"/>
          <p:cNvSpPr/>
          <p:nvPr/>
        </p:nvSpPr>
        <p:spPr>
          <a:xfrm>
            <a:off x="2608410" y="6492899"/>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rPr>
              <a:t>IT20159726</a:t>
            </a:r>
            <a:r>
              <a:rPr lang="en-US" sz="1800">
                <a:solidFill>
                  <a:schemeClr val="dk1"/>
                </a:solidFill>
              </a:rPr>
              <a:t>   |   Bandara A.M.C.A.</a:t>
            </a:r>
            <a:r>
              <a:rPr b="1" lang="en-US" sz="1800">
                <a:solidFill>
                  <a:schemeClr val="dk1"/>
                </a:solidFill>
              </a:rPr>
              <a:t>  </a:t>
            </a:r>
            <a:r>
              <a:rPr lang="en-US" sz="1800">
                <a:solidFill>
                  <a:schemeClr val="dk1"/>
                </a:solidFill>
              </a:rPr>
              <a:t>|  </a:t>
            </a:r>
            <a:r>
              <a:rPr lang="en-US" sz="1800">
                <a:solidFill>
                  <a:schemeClr val="dk1"/>
                </a:solidFill>
              </a:rPr>
              <a:t>TM</a:t>
            </a:r>
            <a:r>
              <a:rPr lang="en-US" sz="1800">
                <a:solidFill>
                  <a:schemeClr val="dk1"/>
                </a:solidFill>
              </a:rPr>
              <a:t>P 23-234</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0"/>
          <p:cNvSpPr txBox="1"/>
          <p:nvPr>
            <p:ph type="title"/>
          </p:nvPr>
        </p:nvSpPr>
        <p:spPr>
          <a:xfrm>
            <a:off x="0" y="0"/>
            <a:ext cx="10363200" cy="8319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000"/>
              <a:buFont typeface="Arial"/>
              <a:buNone/>
            </a:pPr>
            <a:r>
              <a:rPr lang="en-US"/>
              <a:t>REFERENCES</a:t>
            </a:r>
            <a:endParaRPr/>
          </a:p>
        </p:txBody>
      </p:sp>
      <p:sp>
        <p:nvSpPr>
          <p:cNvPr id="417" name="Google Shape;417;p50"/>
          <p:cNvSpPr txBox="1"/>
          <p:nvPr>
            <p:ph idx="1" type="body"/>
          </p:nvPr>
        </p:nvSpPr>
        <p:spPr>
          <a:xfrm>
            <a:off x="76200" y="983950"/>
            <a:ext cx="11592000" cy="49542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None/>
            </a:pPr>
            <a:r>
              <a:rPr lang="en-US" sz="1600">
                <a:solidFill>
                  <a:schemeClr val="dk1"/>
                </a:solidFill>
                <a:latin typeface="Arial"/>
                <a:ea typeface="Arial"/>
                <a:cs typeface="Arial"/>
                <a:sym typeface="Arial"/>
              </a:rPr>
              <a:t>[1]. C. Staff, “Blockchain social media and crypto social media,” Cryptopedia . [Online]. Available: https://www.gemini.com/cryptopedia/blockchain-social-media-decentralized-social-media#section-blockchain-and-social-media. [Accessed: 20-Mar-2023]. </a:t>
            </a:r>
            <a:endParaRPr sz="16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None/>
            </a:pPr>
            <a:r>
              <a:rPr lang="en-US" sz="1600">
                <a:solidFill>
                  <a:schemeClr val="dk1"/>
                </a:solidFill>
                <a:latin typeface="Arial"/>
                <a:ea typeface="Arial"/>
                <a:cs typeface="Arial"/>
                <a:sym typeface="Arial"/>
              </a:rPr>
              <a:t>[2]. Sketchar, “What advantages does web 3.0 give to creators?,” Sketchar, 03-Mar-2023. [Online]. Available: https://blog.sketchar.io/what-advantages-does-web-3-0-give-to-creators/. [Accessed: 20-Mar-2023]. </a:t>
            </a:r>
            <a:endParaRPr sz="16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None/>
            </a:pPr>
            <a:r>
              <a:rPr lang="en-US" sz="1600">
                <a:solidFill>
                  <a:schemeClr val="dk1"/>
                </a:solidFill>
                <a:latin typeface="Arial"/>
                <a:ea typeface="Arial"/>
                <a:cs typeface="Arial"/>
                <a:sym typeface="Arial"/>
              </a:rPr>
              <a:t>[3]. T. Cai, Z. Hong, S. Liu, W. Chen, Z. Zheng and Y. Yu, "SocialChain: Decoupling Social Data and Applications to Return Your Data Ownership," in IEEE Transactions on Services Computing, vol. 16, no. 1, pp. 600-614, 1 Jan.-Feb. 2023, doi: 10.1109/TSC.2021.3128959.</a:t>
            </a:r>
            <a:endParaRPr sz="16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None/>
            </a:pPr>
            <a:r>
              <a:rPr lang="en-US" sz="1600">
                <a:solidFill>
                  <a:schemeClr val="dk1"/>
                </a:solidFill>
                <a:latin typeface="Arial"/>
                <a:ea typeface="Arial"/>
                <a:cs typeface="Arial"/>
                <a:sym typeface="Arial"/>
              </a:rPr>
              <a:t>[4]. R. Nourmohammadi and K. Zhang, "An On-Chain Governance Model Based on Particle Swarm Optimization for Reducing Blockchain Forks," in IEEE Access, vol. 10, pp. 118965-118980, 2022, doi: 10.1109/ACCESS.2022.3221419.</a:t>
            </a:r>
            <a:endParaRPr sz="16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None/>
            </a:pPr>
            <a:r>
              <a:rPr lang="en-US" sz="1600">
                <a:solidFill>
                  <a:schemeClr val="dk1"/>
                </a:solidFill>
                <a:latin typeface="Arial"/>
                <a:ea typeface="Arial"/>
                <a:cs typeface="Arial"/>
                <a:sym typeface="Arial"/>
              </a:rPr>
              <a:t>[5]. “Decentralized social media,” Mastodon. [Online]. Available: https://joinmastodon.org/. [Accessed: 20-Mar-2023]. </a:t>
            </a:r>
            <a:endParaRPr sz="1600">
              <a:solidFill>
                <a:schemeClr val="dk1"/>
              </a:solidFill>
              <a:latin typeface="Arial"/>
              <a:ea typeface="Arial"/>
              <a:cs typeface="Arial"/>
              <a:sym typeface="Arial"/>
            </a:endParaRPr>
          </a:p>
          <a:p>
            <a:pPr indent="0" lvl="0" marL="0" rtl="0" algn="l">
              <a:lnSpc>
                <a:spcPct val="115000"/>
              </a:lnSpc>
              <a:spcBef>
                <a:spcPts val="1200"/>
              </a:spcBef>
              <a:spcAft>
                <a:spcPts val="1200"/>
              </a:spcAft>
              <a:buClr>
                <a:schemeClr val="dk1"/>
              </a:buClr>
              <a:buSzPts val="1100"/>
              <a:buNone/>
            </a:pPr>
            <a:r>
              <a:rPr lang="en-US" sz="1600">
                <a:solidFill>
                  <a:schemeClr val="dk1"/>
                </a:solidFill>
                <a:latin typeface="Arial"/>
                <a:ea typeface="Arial"/>
                <a:cs typeface="Arial"/>
                <a:sym typeface="Arial"/>
              </a:rPr>
              <a:t>[6]. S. Freight, “The decentralized social blockchain,” DeSo. [Online]. Available: https://www.deso.com/. [Accessed: 20-Mar-2023]. </a:t>
            </a:r>
            <a:endParaRPr sz="1600">
              <a:solidFill>
                <a:schemeClr val="dk1"/>
              </a:solidFill>
              <a:latin typeface="Arial"/>
              <a:ea typeface="Arial"/>
              <a:cs typeface="Arial"/>
              <a:sym typeface="Arial"/>
            </a:endParaRPr>
          </a:p>
        </p:txBody>
      </p:sp>
      <p:sp>
        <p:nvSpPr>
          <p:cNvPr id="418" name="Google Shape;418;p50"/>
          <p:cNvSpPr/>
          <p:nvPr/>
        </p:nvSpPr>
        <p:spPr>
          <a:xfrm>
            <a:off x="2608410" y="6492899"/>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rPr>
              <a:t>IT20159726</a:t>
            </a:r>
            <a:r>
              <a:rPr lang="en-US" sz="1800">
                <a:solidFill>
                  <a:schemeClr val="dk1"/>
                </a:solidFill>
              </a:rPr>
              <a:t>   |   Bandara A.M.C.A.</a:t>
            </a:r>
            <a:r>
              <a:rPr b="1" lang="en-US" sz="1800">
                <a:solidFill>
                  <a:schemeClr val="dk1"/>
                </a:solidFill>
              </a:rPr>
              <a:t>  </a:t>
            </a:r>
            <a:r>
              <a:rPr lang="en-US" sz="1800">
                <a:solidFill>
                  <a:schemeClr val="dk1"/>
                </a:solidFill>
              </a:rPr>
              <a:t>|  </a:t>
            </a:r>
            <a:r>
              <a:rPr lang="en-US" sz="1800">
                <a:solidFill>
                  <a:schemeClr val="dk1"/>
                </a:solidFill>
              </a:rPr>
              <a:t>TM</a:t>
            </a:r>
            <a:r>
              <a:rPr lang="en-US" sz="1800">
                <a:solidFill>
                  <a:schemeClr val="dk1"/>
                </a:solidFill>
              </a:rPr>
              <a:t>P 23-234</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1"/>
          <p:cNvSpPr/>
          <p:nvPr/>
        </p:nvSpPr>
        <p:spPr>
          <a:xfrm>
            <a:off x="10029125" y="123225"/>
            <a:ext cx="2088900" cy="2368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1"/>
          <p:cNvSpPr txBox="1"/>
          <p:nvPr>
            <p:ph type="title"/>
          </p:nvPr>
        </p:nvSpPr>
        <p:spPr>
          <a:xfrm>
            <a:off x="1943688" y="4558500"/>
            <a:ext cx="8304600" cy="9012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1100"/>
              <a:buFont typeface="Arial"/>
              <a:buNone/>
            </a:pPr>
            <a:r>
              <a:rPr lang="en-US" sz="3711"/>
              <a:t>Dhananjani G.G.S.</a:t>
            </a:r>
            <a:r>
              <a:rPr lang="en-US" sz="3711"/>
              <a:t> | </a:t>
            </a:r>
            <a:r>
              <a:rPr b="0" lang="en-US" sz="3600"/>
              <a:t>IT20137496 </a:t>
            </a:r>
            <a:r>
              <a:rPr b="0" lang="en-US" sz="3600"/>
              <a:t>| IT</a:t>
            </a:r>
            <a:endParaRPr sz="3600"/>
          </a:p>
        </p:txBody>
      </p:sp>
      <p:sp>
        <p:nvSpPr>
          <p:cNvPr id="425" name="Google Shape;425;p51"/>
          <p:cNvSpPr txBox="1"/>
          <p:nvPr>
            <p:ph idx="1" type="body"/>
          </p:nvPr>
        </p:nvSpPr>
        <p:spPr>
          <a:xfrm>
            <a:off x="914388" y="3130800"/>
            <a:ext cx="10363200" cy="901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None/>
            </a:pPr>
            <a:r>
              <a:rPr lang="en-US" sz="3300">
                <a:solidFill>
                  <a:schemeClr val="dk1"/>
                </a:solidFill>
                <a:latin typeface="Arial"/>
                <a:ea typeface="Arial"/>
                <a:cs typeface="Arial"/>
                <a:sym typeface="Arial"/>
              </a:rPr>
              <a:t>DECENTRALIZED DATA INTEGRITY</a:t>
            </a:r>
            <a:endParaRPr sz="3300">
              <a:solidFill>
                <a:schemeClr val="dk1"/>
              </a:solidFill>
              <a:latin typeface="Arial"/>
              <a:ea typeface="Arial"/>
              <a:cs typeface="Arial"/>
              <a:sym typeface="Arial"/>
            </a:endParaRPr>
          </a:p>
        </p:txBody>
      </p:sp>
      <p:sp>
        <p:nvSpPr>
          <p:cNvPr id="426" name="Google Shape;426;p51"/>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rPr>
              <a:t>IT20137496</a:t>
            </a:r>
            <a:r>
              <a:rPr lang="en-US" sz="1800">
                <a:solidFill>
                  <a:schemeClr val="dk1"/>
                </a:solidFill>
              </a:rPr>
              <a:t>   |   Dhananjani G.G.S.</a:t>
            </a:r>
            <a:r>
              <a:rPr b="1" lang="en-US" sz="1800">
                <a:solidFill>
                  <a:schemeClr val="dk1"/>
                </a:solidFill>
              </a:rPr>
              <a:t>   </a:t>
            </a:r>
            <a:r>
              <a:rPr lang="en-US" sz="1800">
                <a:solidFill>
                  <a:schemeClr val="dk1"/>
                </a:solidFill>
              </a:rPr>
              <a:t>|  </a:t>
            </a:r>
            <a:r>
              <a:rPr lang="en-US" sz="1800">
                <a:solidFill>
                  <a:schemeClr val="dk1"/>
                </a:solidFill>
              </a:rPr>
              <a:t>TMP</a:t>
            </a:r>
            <a:r>
              <a:rPr lang="en-US" sz="1800">
                <a:solidFill>
                  <a:schemeClr val="dk1"/>
                </a:solidFill>
              </a:rPr>
              <a:t> </a:t>
            </a:r>
            <a:r>
              <a:rPr lang="en-US" sz="1800">
                <a:solidFill>
                  <a:schemeClr val="dk1"/>
                </a:solidFill>
              </a:rPr>
              <a:t>23-234</a:t>
            </a:r>
            <a:endParaRPr/>
          </a:p>
        </p:txBody>
      </p:sp>
      <p:pic>
        <p:nvPicPr>
          <p:cNvPr id="427" name="Google Shape;427;p51"/>
          <p:cNvPicPr preferRelativeResize="0"/>
          <p:nvPr/>
        </p:nvPicPr>
        <p:blipFill rotWithShape="1">
          <a:blip r:embed="rId3">
            <a:alphaModFix/>
          </a:blip>
          <a:srcRect b="52650" l="24870" r="20982" t="13927"/>
          <a:stretch/>
        </p:blipFill>
        <p:spPr>
          <a:xfrm>
            <a:off x="10026988" y="199575"/>
            <a:ext cx="2088824" cy="2292150"/>
          </a:xfrm>
          <a:prstGeom prst="rect">
            <a:avLst/>
          </a:prstGeom>
          <a:noFill/>
          <a:ln>
            <a:noFill/>
          </a:ln>
        </p:spPr>
      </p:pic>
      <p:pic>
        <p:nvPicPr>
          <p:cNvPr id="428" name="Google Shape;428;p51"/>
          <p:cNvPicPr preferRelativeResize="0"/>
          <p:nvPr/>
        </p:nvPicPr>
        <p:blipFill rotWithShape="1">
          <a:blip r:embed="rId4">
            <a:alphaModFix amt="22000"/>
          </a:blip>
          <a:srcRect b="35963" l="0" r="60355" t="0"/>
          <a:stretch/>
        </p:blipFill>
        <p:spPr>
          <a:xfrm rot="5399998">
            <a:off x="-634023" y="-4417800"/>
            <a:ext cx="7208596" cy="830624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2"/>
          <p:cNvSpPr txBox="1"/>
          <p:nvPr>
            <p:ph type="title"/>
          </p:nvPr>
        </p:nvSpPr>
        <p:spPr>
          <a:xfrm>
            <a:off x="304800" y="304800"/>
            <a:ext cx="10739400" cy="792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Arial"/>
              <a:buNone/>
            </a:pPr>
            <a:r>
              <a:rPr lang="en-US"/>
              <a:t>Introduction</a:t>
            </a:r>
            <a:endParaRPr/>
          </a:p>
        </p:txBody>
      </p:sp>
      <p:sp>
        <p:nvSpPr>
          <p:cNvPr id="434" name="Google Shape;434;p52"/>
          <p:cNvSpPr txBox="1"/>
          <p:nvPr>
            <p:ph idx="1" type="body"/>
          </p:nvPr>
        </p:nvSpPr>
        <p:spPr>
          <a:xfrm>
            <a:off x="304800" y="1530375"/>
            <a:ext cx="11684100" cy="4528800"/>
          </a:xfrm>
          <a:prstGeom prst="rect">
            <a:avLst/>
          </a:prstGeom>
          <a:noFill/>
          <a:ln>
            <a:noFill/>
          </a:ln>
        </p:spPr>
        <p:txBody>
          <a:bodyPr anchorCtr="0" anchor="t" bIns="45700" lIns="91425" spcFirstLastPara="1" rIns="91425" wrap="square" tIns="45700">
            <a:normAutofit fontScale="32500" lnSpcReduction="20000"/>
          </a:bodyPr>
          <a:lstStyle/>
          <a:p>
            <a:pPr indent="-424976" lvl="0" marL="457200" rtl="0" algn="l">
              <a:lnSpc>
                <a:spcPct val="115000"/>
              </a:lnSpc>
              <a:spcBef>
                <a:spcPts val="1200"/>
              </a:spcBef>
              <a:spcAft>
                <a:spcPts val="0"/>
              </a:spcAft>
              <a:buSzPct val="100000"/>
              <a:buChar char="❖"/>
            </a:pPr>
            <a:r>
              <a:rPr lang="en-US" sz="9515">
                <a:latin typeface="Arial"/>
                <a:ea typeface="Arial"/>
                <a:cs typeface="Arial"/>
                <a:sym typeface="Arial"/>
              </a:rPr>
              <a:t>Data integrity is a main aspect of any application. [1]</a:t>
            </a:r>
            <a:endParaRPr sz="9515">
              <a:latin typeface="Arial"/>
              <a:ea typeface="Arial"/>
              <a:cs typeface="Arial"/>
              <a:sym typeface="Arial"/>
            </a:endParaRPr>
          </a:p>
          <a:p>
            <a:pPr indent="0" lvl="0" marL="457200" rtl="0" algn="l">
              <a:lnSpc>
                <a:spcPct val="115000"/>
              </a:lnSpc>
              <a:spcBef>
                <a:spcPts val="1200"/>
              </a:spcBef>
              <a:spcAft>
                <a:spcPts val="0"/>
              </a:spcAft>
              <a:buNone/>
            </a:pPr>
            <a:r>
              <a:t/>
            </a:r>
            <a:endParaRPr sz="9515">
              <a:latin typeface="Arial"/>
              <a:ea typeface="Arial"/>
              <a:cs typeface="Arial"/>
              <a:sym typeface="Arial"/>
            </a:endParaRPr>
          </a:p>
          <a:p>
            <a:pPr indent="-424976" lvl="0" marL="457200" rtl="0" algn="l">
              <a:lnSpc>
                <a:spcPct val="115000"/>
              </a:lnSpc>
              <a:spcBef>
                <a:spcPts val="1200"/>
              </a:spcBef>
              <a:spcAft>
                <a:spcPts val="0"/>
              </a:spcAft>
              <a:buSzPct val="100000"/>
              <a:buChar char="❖"/>
            </a:pPr>
            <a:r>
              <a:rPr lang="en-US" sz="9515">
                <a:latin typeface="Arial"/>
                <a:ea typeface="Arial"/>
                <a:cs typeface="Arial"/>
                <a:sym typeface="Arial"/>
              </a:rPr>
              <a:t>C</a:t>
            </a:r>
            <a:r>
              <a:rPr lang="en-US" sz="9515">
                <a:latin typeface="Arial"/>
                <a:ea typeface="Arial"/>
                <a:cs typeface="Arial"/>
                <a:sym typeface="Arial"/>
              </a:rPr>
              <a:t>urrently, there are various mechanisms available to maintain the integrity of data in decentralised application.</a:t>
            </a:r>
            <a:endParaRPr sz="9515">
              <a:latin typeface="Arial"/>
              <a:ea typeface="Arial"/>
              <a:cs typeface="Arial"/>
              <a:sym typeface="Arial"/>
            </a:endParaRPr>
          </a:p>
          <a:p>
            <a:pPr indent="0" lvl="0" marL="457200" rtl="0" algn="l">
              <a:lnSpc>
                <a:spcPct val="115000"/>
              </a:lnSpc>
              <a:spcBef>
                <a:spcPts val="1200"/>
              </a:spcBef>
              <a:spcAft>
                <a:spcPts val="0"/>
              </a:spcAft>
              <a:buNone/>
            </a:pPr>
            <a:r>
              <a:t/>
            </a:r>
            <a:endParaRPr sz="9515">
              <a:latin typeface="Arial"/>
              <a:ea typeface="Arial"/>
              <a:cs typeface="Arial"/>
              <a:sym typeface="Arial"/>
            </a:endParaRPr>
          </a:p>
          <a:p>
            <a:pPr indent="-424976" lvl="0" marL="457200" rtl="0" algn="l">
              <a:lnSpc>
                <a:spcPct val="115000"/>
              </a:lnSpc>
              <a:spcBef>
                <a:spcPts val="1200"/>
              </a:spcBef>
              <a:spcAft>
                <a:spcPts val="0"/>
              </a:spcAft>
              <a:buSzPct val="100000"/>
              <a:buChar char="❖"/>
            </a:pPr>
            <a:r>
              <a:rPr lang="en-US" sz="9515">
                <a:latin typeface="Arial"/>
                <a:ea typeface="Arial"/>
                <a:cs typeface="Arial"/>
                <a:sym typeface="Arial"/>
              </a:rPr>
              <a:t>In here, try to implement a proper data integrity mechanism on top of IPFS.</a:t>
            </a:r>
            <a:endParaRPr sz="9515">
              <a:latin typeface="Arial"/>
              <a:ea typeface="Arial"/>
              <a:cs typeface="Arial"/>
              <a:sym typeface="Arial"/>
            </a:endParaRPr>
          </a:p>
          <a:p>
            <a:pPr indent="0" lvl="0" marL="0" rtl="0" algn="l">
              <a:lnSpc>
                <a:spcPct val="115000"/>
              </a:lnSpc>
              <a:spcBef>
                <a:spcPts val="1200"/>
              </a:spcBef>
              <a:spcAft>
                <a:spcPts val="0"/>
              </a:spcAft>
              <a:buNone/>
            </a:pPr>
            <a:r>
              <a:t/>
            </a:r>
            <a:endParaRPr sz="2700">
              <a:latin typeface="Arial"/>
              <a:ea typeface="Arial"/>
              <a:cs typeface="Arial"/>
              <a:sym typeface="Arial"/>
            </a:endParaRPr>
          </a:p>
          <a:p>
            <a:pPr indent="0" lvl="0" marL="1371600" rtl="0" algn="l">
              <a:lnSpc>
                <a:spcPct val="200000"/>
              </a:lnSpc>
              <a:spcBef>
                <a:spcPts val="1200"/>
              </a:spcBef>
              <a:spcAft>
                <a:spcPts val="0"/>
              </a:spcAft>
              <a:buNone/>
            </a:pPr>
            <a:r>
              <a:t/>
            </a:r>
            <a:endParaRPr sz="2900">
              <a:latin typeface="Arial"/>
              <a:ea typeface="Arial"/>
              <a:cs typeface="Arial"/>
              <a:sym typeface="Arial"/>
            </a:endParaRPr>
          </a:p>
        </p:txBody>
      </p:sp>
      <p:sp>
        <p:nvSpPr>
          <p:cNvPr id="435" name="Google Shape;435;p52"/>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rPr>
              <a:t>IT20137496</a:t>
            </a:r>
            <a:r>
              <a:rPr lang="en-US" sz="1800">
                <a:solidFill>
                  <a:schemeClr val="dk1"/>
                </a:solidFill>
                <a:latin typeface="Cambria"/>
                <a:ea typeface="Cambria"/>
                <a:cs typeface="Cambria"/>
                <a:sym typeface="Cambria"/>
              </a:rPr>
              <a:t>   |   </a:t>
            </a:r>
            <a:r>
              <a:rPr lang="en-US" sz="1800">
                <a:solidFill>
                  <a:schemeClr val="dk1"/>
                </a:solidFill>
              </a:rPr>
              <a:t>Dhananjani G.G.S.</a:t>
            </a:r>
            <a:r>
              <a:rPr b="1"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TMP</a:t>
            </a:r>
            <a:r>
              <a:rPr lang="en-US" sz="1800">
                <a:solidFill>
                  <a:schemeClr val="dk1"/>
                </a:solidFill>
                <a:latin typeface="Cambria"/>
                <a:ea typeface="Cambria"/>
                <a:cs typeface="Cambria"/>
                <a:sym typeface="Cambria"/>
              </a:rPr>
              <a:t>  23-234</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3"/>
          <p:cNvSpPr txBox="1"/>
          <p:nvPr>
            <p:ph type="title"/>
          </p:nvPr>
        </p:nvSpPr>
        <p:spPr>
          <a:xfrm>
            <a:off x="304800" y="304800"/>
            <a:ext cx="10739400" cy="792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Arial"/>
              <a:buNone/>
            </a:pPr>
            <a:r>
              <a:rPr lang="en-US"/>
              <a:t>Research Problem</a:t>
            </a:r>
            <a:endParaRPr/>
          </a:p>
        </p:txBody>
      </p:sp>
      <p:sp>
        <p:nvSpPr>
          <p:cNvPr id="441" name="Google Shape;441;p53"/>
          <p:cNvSpPr txBox="1"/>
          <p:nvPr>
            <p:ph idx="1" type="body"/>
          </p:nvPr>
        </p:nvSpPr>
        <p:spPr>
          <a:xfrm>
            <a:off x="422475" y="1492300"/>
            <a:ext cx="6681900" cy="4566600"/>
          </a:xfrm>
          <a:prstGeom prst="rect">
            <a:avLst/>
          </a:prstGeom>
          <a:noFill/>
          <a:ln>
            <a:noFill/>
          </a:ln>
        </p:spPr>
        <p:txBody>
          <a:bodyPr anchorCtr="0" anchor="t" bIns="45700" lIns="91425" spcFirstLastPara="1" rIns="91425" wrap="square" tIns="45700">
            <a:normAutofit lnSpcReduction="10000"/>
          </a:bodyPr>
          <a:lstStyle/>
          <a:p>
            <a:pPr indent="-431800" lvl="0" marL="342900" rtl="0" algn="just">
              <a:lnSpc>
                <a:spcPct val="100000"/>
              </a:lnSpc>
              <a:spcBef>
                <a:spcPts val="0"/>
              </a:spcBef>
              <a:spcAft>
                <a:spcPts val="0"/>
              </a:spcAft>
              <a:buSzPts val="3200"/>
              <a:buChar char="❖"/>
            </a:pPr>
            <a:r>
              <a:rPr lang="en-US">
                <a:latin typeface="Arial"/>
                <a:ea typeface="Arial"/>
                <a:cs typeface="Arial"/>
                <a:sym typeface="Arial"/>
              </a:rPr>
              <a:t>How to </a:t>
            </a:r>
            <a:r>
              <a:rPr lang="en-US">
                <a:latin typeface="Arial"/>
                <a:ea typeface="Arial"/>
                <a:cs typeface="Arial"/>
                <a:sym typeface="Arial"/>
              </a:rPr>
              <a:t>maintain integrity of user data which saved on user device?</a:t>
            </a:r>
            <a:endParaRPr>
              <a:latin typeface="Arial"/>
              <a:ea typeface="Arial"/>
              <a:cs typeface="Arial"/>
              <a:sym typeface="Arial"/>
            </a:endParaRPr>
          </a:p>
          <a:p>
            <a:pPr indent="0" lvl="0" marL="342900" rtl="0" algn="just">
              <a:lnSpc>
                <a:spcPct val="100000"/>
              </a:lnSpc>
              <a:spcBef>
                <a:spcPts val="1200"/>
              </a:spcBef>
              <a:spcAft>
                <a:spcPts val="0"/>
              </a:spcAft>
              <a:buNone/>
            </a:pPr>
            <a:r>
              <a:t/>
            </a:r>
            <a:endParaRPr>
              <a:latin typeface="Arial"/>
              <a:ea typeface="Arial"/>
              <a:cs typeface="Arial"/>
              <a:sym typeface="Arial"/>
            </a:endParaRPr>
          </a:p>
          <a:p>
            <a:pPr indent="-431800" lvl="0" marL="342900" rtl="0" algn="just">
              <a:lnSpc>
                <a:spcPct val="100000"/>
              </a:lnSpc>
              <a:spcBef>
                <a:spcPts val="1200"/>
              </a:spcBef>
              <a:spcAft>
                <a:spcPts val="0"/>
              </a:spcAft>
              <a:buSzPts val="3200"/>
              <a:buChar char="❖"/>
            </a:pPr>
            <a:r>
              <a:rPr lang="en-US">
                <a:latin typeface="Arial"/>
                <a:ea typeface="Arial"/>
                <a:cs typeface="Arial"/>
                <a:sym typeface="Arial"/>
              </a:rPr>
              <a:t>What is the best mechanism for </a:t>
            </a:r>
            <a:r>
              <a:rPr lang="en-US">
                <a:latin typeface="Arial"/>
                <a:ea typeface="Arial"/>
                <a:cs typeface="Arial"/>
                <a:sym typeface="Arial"/>
              </a:rPr>
              <a:t>achieve</a:t>
            </a:r>
            <a:r>
              <a:rPr lang="en-US">
                <a:latin typeface="Arial"/>
                <a:ea typeface="Arial"/>
                <a:cs typeface="Arial"/>
                <a:sym typeface="Arial"/>
              </a:rPr>
              <a:t> user data </a:t>
            </a:r>
            <a:r>
              <a:rPr lang="en-US">
                <a:latin typeface="Arial"/>
                <a:ea typeface="Arial"/>
                <a:cs typeface="Arial"/>
                <a:sym typeface="Arial"/>
              </a:rPr>
              <a:t>integrity</a:t>
            </a:r>
            <a:r>
              <a:rPr lang="en-US">
                <a:latin typeface="Arial"/>
                <a:ea typeface="Arial"/>
                <a:cs typeface="Arial"/>
                <a:sym typeface="Arial"/>
              </a:rPr>
              <a:t>?</a:t>
            </a:r>
            <a:endParaRPr>
              <a:latin typeface="Arial"/>
              <a:ea typeface="Arial"/>
              <a:cs typeface="Arial"/>
              <a:sym typeface="Arial"/>
            </a:endParaRPr>
          </a:p>
          <a:p>
            <a:pPr indent="0" lvl="0" marL="342900" rtl="0" algn="just">
              <a:lnSpc>
                <a:spcPct val="100000"/>
              </a:lnSpc>
              <a:spcBef>
                <a:spcPts val="1200"/>
              </a:spcBef>
              <a:spcAft>
                <a:spcPts val="0"/>
              </a:spcAft>
              <a:buNone/>
            </a:pPr>
            <a:r>
              <a:t/>
            </a:r>
            <a:endParaRPr>
              <a:latin typeface="Arial"/>
              <a:ea typeface="Arial"/>
              <a:cs typeface="Arial"/>
              <a:sym typeface="Arial"/>
            </a:endParaRPr>
          </a:p>
          <a:p>
            <a:pPr indent="-431800" lvl="0" marL="342900" rtl="0" algn="just">
              <a:lnSpc>
                <a:spcPct val="100000"/>
              </a:lnSpc>
              <a:spcBef>
                <a:spcPts val="1200"/>
              </a:spcBef>
              <a:spcAft>
                <a:spcPts val="0"/>
              </a:spcAft>
              <a:buSzPts val="3200"/>
              <a:buChar char="❖"/>
            </a:pPr>
            <a:r>
              <a:rPr lang="en-US">
                <a:latin typeface="Arial"/>
                <a:ea typeface="Arial"/>
                <a:cs typeface="Arial"/>
                <a:sym typeface="Arial"/>
              </a:rPr>
              <a:t>How to ensure user data </a:t>
            </a:r>
            <a:r>
              <a:rPr lang="en-US">
                <a:latin typeface="Arial"/>
                <a:ea typeface="Arial"/>
                <a:cs typeface="Arial"/>
                <a:sym typeface="Arial"/>
              </a:rPr>
              <a:t>integrity</a:t>
            </a:r>
            <a:r>
              <a:rPr lang="en-US">
                <a:latin typeface="Arial"/>
                <a:ea typeface="Arial"/>
                <a:cs typeface="Arial"/>
                <a:sym typeface="Arial"/>
              </a:rPr>
              <a:t> using IPFS network? [2]</a:t>
            </a:r>
            <a:endParaRPr>
              <a:latin typeface="Arial"/>
              <a:ea typeface="Arial"/>
              <a:cs typeface="Arial"/>
              <a:sym typeface="Arial"/>
            </a:endParaRPr>
          </a:p>
        </p:txBody>
      </p:sp>
      <p:sp>
        <p:nvSpPr>
          <p:cNvPr id="442" name="Google Shape;442;p53"/>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rPr>
              <a:t>IT20137496</a:t>
            </a:r>
            <a:r>
              <a:rPr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 |  </a:t>
            </a:r>
            <a:r>
              <a:rPr lang="en-US" sz="1800">
                <a:solidFill>
                  <a:schemeClr val="dk1"/>
                </a:solidFill>
              </a:rPr>
              <a:t>Dhananjani G.G.S.</a:t>
            </a:r>
            <a:r>
              <a:rPr b="1"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TMP </a:t>
            </a:r>
            <a:r>
              <a:rPr lang="en-US" sz="1800">
                <a:solidFill>
                  <a:schemeClr val="dk1"/>
                </a:solidFill>
                <a:latin typeface="Cambria"/>
                <a:ea typeface="Cambria"/>
                <a:cs typeface="Cambria"/>
                <a:sym typeface="Cambria"/>
              </a:rPr>
              <a:t>23-234</a:t>
            </a:r>
            <a:endParaRPr/>
          </a:p>
        </p:txBody>
      </p:sp>
      <p:pic>
        <p:nvPicPr>
          <p:cNvPr id="443" name="Google Shape;443;p53"/>
          <p:cNvPicPr preferRelativeResize="0"/>
          <p:nvPr/>
        </p:nvPicPr>
        <p:blipFill>
          <a:blip r:embed="rId3">
            <a:alphaModFix/>
          </a:blip>
          <a:stretch>
            <a:fillRect/>
          </a:stretch>
        </p:blipFill>
        <p:spPr>
          <a:xfrm>
            <a:off x="7924500" y="1611488"/>
            <a:ext cx="3787425" cy="37874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4"/>
          <p:cNvSpPr txBox="1"/>
          <p:nvPr>
            <p:ph type="title"/>
          </p:nvPr>
        </p:nvSpPr>
        <p:spPr>
          <a:xfrm>
            <a:off x="304800" y="304800"/>
            <a:ext cx="10739400" cy="792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Arial"/>
              <a:buNone/>
            </a:pPr>
            <a:r>
              <a:rPr lang="en-US"/>
              <a:t>Research Gap</a:t>
            </a:r>
            <a:endParaRPr/>
          </a:p>
        </p:txBody>
      </p:sp>
      <p:sp>
        <p:nvSpPr>
          <p:cNvPr id="449" name="Google Shape;449;p54"/>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IT20137496</a:t>
            </a:r>
            <a:r>
              <a:rPr lang="en-US" sz="1800">
                <a:solidFill>
                  <a:schemeClr val="dk1"/>
                </a:solidFill>
                <a:latin typeface="Cambria"/>
                <a:ea typeface="Cambria"/>
                <a:cs typeface="Cambria"/>
                <a:sym typeface="Cambria"/>
              </a:rPr>
              <a:t>   |   </a:t>
            </a:r>
            <a:r>
              <a:rPr lang="en-US" sz="1800">
                <a:solidFill>
                  <a:schemeClr val="dk1"/>
                </a:solidFill>
              </a:rPr>
              <a:t>Dhananjani G.G.S.</a:t>
            </a:r>
            <a:r>
              <a:rPr b="1"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TMP </a:t>
            </a:r>
            <a:r>
              <a:rPr lang="en-US" sz="1800">
                <a:solidFill>
                  <a:schemeClr val="dk1"/>
                </a:solidFill>
                <a:latin typeface="Cambria"/>
                <a:ea typeface="Cambria"/>
                <a:cs typeface="Cambria"/>
                <a:sym typeface="Cambria"/>
              </a:rPr>
              <a:t>23-234</a:t>
            </a:r>
            <a:endParaRPr/>
          </a:p>
        </p:txBody>
      </p:sp>
      <p:graphicFrame>
        <p:nvGraphicFramePr>
          <p:cNvPr id="450" name="Google Shape;450;p54"/>
          <p:cNvGraphicFramePr/>
          <p:nvPr/>
        </p:nvGraphicFramePr>
        <p:xfrm>
          <a:off x="2304225" y="1311975"/>
          <a:ext cx="3000000" cy="3000000"/>
        </p:xfrm>
        <a:graphic>
          <a:graphicData uri="http://schemas.openxmlformats.org/drawingml/2006/table">
            <a:tbl>
              <a:tblPr>
                <a:noFill/>
                <a:tableStyleId>{2A8D369E-1954-487B-89E9-2462D5190037}</a:tableStyleId>
              </a:tblPr>
              <a:tblGrid>
                <a:gridCol w="2441725"/>
                <a:gridCol w="1751675"/>
                <a:gridCol w="1759200"/>
                <a:gridCol w="1816425"/>
              </a:tblGrid>
              <a:tr h="854400">
                <a:tc>
                  <a:txBody>
                    <a:bodyPr/>
                    <a:lstStyle/>
                    <a:p>
                      <a:pPr indent="0" lvl="0" marL="0" rtl="0" algn="l">
                        <a:lnSpc>
                          <a:spcPct val="115000"/>
                        </a:lnSpc>
                        <a:spcBef>
                          <a:spcPts val="0"/>
                        </a:spcBef>
                        <a:spcAft>
                          <a:spcPts val="0"/>
                        </a:spcAft>
                        <a:buNone/>
                      </a:pPr>
                      <a:r>
                        <a:rPr lang="en-US" sz="1500"/>
                        <a:t> </a:t>
                      </a:r>
                      <a:endParaRPr sz="1500"/>
                    </a:p>
                    <a:p>
                      <a:pPr indent="0" lvl="0" marL="0" rtl="0" algn="l">
                        <a:lnSpc>
                          <a:spcPct val="115000"/>
                        </a:lnSpc>
                        <a:spcBef>
                          <a:spcPts val="0"/>
                        </a:spcBef>
                        <a:spcAft>
                          <a:spcPts val="0"/>
                        </a:spcAft>
                        <a:buNone/>
                      </a:pPr>
                      <a:r>
                        <a:rPr lang="en-US" sz="1500"/>
                        <a:t> </a:t>
                      </a:r>
                      <a:endParaRPr sz="1500"/>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500"/>
                        <a:t>Mastodon</a:t>
                      </a:r>
                      <a:endParaRPr b="1" sz="1500"/>
                    </a:p>
                  </a:txBody>
                  <a:tcPr marT="91425" marB="91425"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500"/>
                        <a:t>DeSo</a:t>
                      </a:r>
                      <a:endParaRPr b="1" sz="1500"/>
                    </a:p>
                  </a:txBody>
                  <a:tcPr marT="91425" marB="91425"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500"/>
                        <a:t>DeMedia</a:t>
                      </a:r>
                      <a:endParaRPr b="1" sz="1500"/>
                    </a:p>
                  </a:txBody>
                  <a:tcPr marT="91425" marB="91425"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66975">
                <a:tc>
                  <a:txBody>
                    <a:bodyPr/>
                    <a:lstStyle/>
                    <a:p>
                      <a:pPr indent="0" lvl="0" marL="0" rtl="0" algn="l">
                        <a:lnSpc>
                          <a:spcPct val="115000"/>
                        </a:lnSpc>
                        <a:spcBef>
                          <a:spcPts val="0"/>
                        </a:spcBef>
                        <a:spcAft>
                          <a:spcPts val="0"/>
                        </a:spcAft>
                        <a:buNone/>
                      </a:pPr>
                      <a:r>
                        <a:rPr lang="en-US" sz="1500"/>
                        <a:t>Generate hash for user data</a:t>
                      </a:r>
                      <a:endParaRPr sz="1500"/>
                    </a:p>
                  </a:txBody>
                  <a:tcPr marT="91425" marB="91425"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US" sz="1500">
                          <a:solidFill>
                            <a:schemeClr val="dk1"/>
                          </a:solidFill>
                        </a:rPr>
                        <a:t>Yes</a:t>
                      </a:r>
                      <a:endParaRPr sz="1500"/>
                    </a:p>
                  </a:txBody>
                  <a:tcPr marT="91425" marB="91425"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Clr>
                          <a:schemeClr val="dk1"/>
                        </a:buClr>
                        <a:buSzPts val="1100"/>
                        <a:buFont typeface="Arial"/>
                        <a:buNone/>
                      </a:pPr>
                      <a:r>
                        <a:rPr lang="en-US" sz="1500">
                          <a:solidFill>
                            <a:schemeClr val="dk1"/>
                          </a:solidFill>
                        </a:rPr>
                        <a:t>Yes</a:t>
                      </a:r>
                      <a:endParaRPr sz="1500"/>
                    </a:p>
                  </a:txBody>
                  <a:tcPr marT="91425" marB="91425"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en-US" sz="1500"/>
                        <a:t>Yes</a:t>
                      </a:r>
                      <a:endParaRPr sz="1500"/>
                    </a:p>
                  </a:txBody>
                  <a:tcPr marT="91425" marB="91425"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EAD3"/>
                    </a:solidFill>
                  </a:tcPr>
                </a:tc>
              </a:tr>
              <a:tr h="698700">
                <a:tc>
                  <a:txBody>
                    <a:bodyPr/>
                    <a:lstStyle/>
                    <a:p>
                      <a:pPr indent="0" lvl="0" marL="0" rtl="0" algn="l">
                        <a:lnSpc>
                          <a:spcPct val="115000"/>
                        </a:lnSpc>
                        <a:spcBef>
                          <a:spcPts val="0"/>
                        </a:spcBef>
                        <a:spcAft>
                          <a:spcPts val="0"/>
                        </a:spcAft>
                        <a:buNone/>
                      </a:pPr>
                      <a:r>
                        <a:rPr lang="en-US" sz="1500"/>
                        <a:t>Sign user data</a:t>
                      </a:r>
                      <a:endParaRPr sz="1500"/>
                    </a:p>
                  </a:txBody>
                  <a:tcPr marT="91425" marB="91425"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US" sz="1500">
                          <a:solidFill>
                            <a:schemeClr val="dk1"/>
                          </a:solidFill>
                        </a:rPr>
                        <a:t>Yes</a:t>
                      </a:r>
                      <a:endParaRPr sz="1500"/>
                    </a:p>
                  </a:txBody>
                  <a:tcPr marT="91425" marB="91425"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Clr>
                          <a:schemeClr val="dk1"/>
                        </a:buClr>
                        <a:buSzPts val="1100"/>
                        <a:buFont typeface="Arial"/>
                        <a:buNone/>
                      </a:pPr>
                      <a:r>
                        <a:rPr lang="en-US" sz="1500">
                          <a:solidFill>
                            <a:schemeClr val="dk1"/>
                          </a:solidFill>
                        </a:rPr>
                        <a:t>Yes</a:t>
                      </a:r>
                      <a:endParaRPr sz="1500"/>
                    </a:p>
                  </a:txBody>
                  <a:tcPr marT="91425" marB="91425"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en-US" sz="1500"/>
                        <a:t>Yes</a:t>
                      </a:r>
                      <a:endParaRPr sz="1500"/>
                    </a:p>
                  </a:txBody>
                  <a:tcPr marT="91425" marB="91425"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EAD3"/>
                    </a:solidFill>
                  </a:tcPr>
                </a:tc>
              </a:tr>
              <a:tr h="767775">
                <a:tc>
                  <a:txBody>
                    <a:bodyPr/>
                    <a:lstStyle/>
                    <a:p>
                      <a:pPr indent="0" lvl="0" marL="0" rtl="0" algn="l">
                        <a:lnSpc>
                          <a:spcPct val="115000"/>
                        </a:lnSpc>
                        <a:spcBef>
                          <a:spcPts val="0"/>
                        </a:spcBef>
                        <a:spcAft>
                          <a:spcPts val="0"/>
                        </a:spcAft>
                        <a:buNone/>
                      </a:pPr>
                      <a:r>
                        <a:rPr lang="en-US" sz="1500"/>
                        <a:t>Keep data </a:t>
                      </a:r>
                      <a:r>
                        <a:rPr lang="en-US" sz="1500"/>
                        <a:t>Integrity</a:t>
                      </a:r>
                      <a:r>
                        <a:rPr lang="en-US" sz="1500"/>
                        <a:t> in U</a:t>
                      </a:r>
                      <a:r>
                        <a:rPr lang="en-US" sz="1500"/>
                        <a:t>ser’s device</a:t>
                      </a:r>
                      <a:endParaRPr sz="1500"/>
                    </a:p>
                  </a:txBody>
                  <a:tcPr marT="91425" marB="91425"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t>No</a:t>
                      </a:r>
                      <a:endParaRPr sz="1500"/>
                    </a:p>
                  </a:txBody>
                  <a:tcPr marT="91425" marB="91425"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lang="en-US" sz="1500"/>
                        <a:t>No</a:t>
                      </a:r>
                      <a:endParaRPr sz="1500"/>
                    </a:p>
                  </a:txBody>
                  <a:tcPr marT="91425" marB="91425"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lang="en-US" sz="1500"/>
                        <a:t>Yes</a:t>
                      </a:r>
                      <a:endParaRPr sz="1500"/>
                    </a:p>
                  </a:txBody>
                  <a:tcPr marT="91425" marB="91425"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EAD3"/>
                    </a:solidFill>
                  </a:tcPr>
                </a:tc>
              </a:tr>
              <a:tr h="676625">
                <a:tc>
                  <a:txBody>
                    <a:bodyPr/>
                    <a:lstStyle/>
                    <a:p>
                      <a:pPr indent="0" lvl="0" marL="0" rtl="0" algn="l">
                        <a:lnSpc>
                          <a:spcPct val="115000"/>
                        </a:lnSpc>
                        <a:spcBef>
                          <a:spcPts val="0"/>
                        </a:spcBef>
                        <a:spcAft>
                          <a:spcPts val="0"/>
                        </a:spcAft>
                        <a:buNone/>
                      </a:pPr>
                      <a:r>
                        <a:rPr lang="en-US" sz="1500"/>
                        <a:t>Use </a:t>
                      </a:r>
                      <a:r>
                        <a:rPr lang="en-US" sz="1500"/>
                        <a:t>IPFS for keep Integrity</a:t>
                      </a:r>
                      <a:endParaRPr sz="1500"/>
                    </a:p>
                  </a:txBody>
                  <a:tcPr marT="91425" marB="91425"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t>No</a:t>
                      </a:r>
                      <a:endParaRPr sz="1500"/>
                    </a:p>
                  </a:txBody>
                  <a:tcPr marT="91425" marB="91425"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Clr>
                          <a:schemeClr val="dk1"/>
                        </a:buClr>
                        <a:buSzPts val="1100"/>
                        <a:buFont typeface="Arial"/>
                        <a:buNone/>
                      </a:pPr>
                      <a:r>
                        <a:rPr lang="en-US" sz="1500">
                          <a:solidFill>
                            <a:schemeClr val="dk1"/>
                          </a:solidFill>
                        </a:rPr>
                        <a:t>No</a:t>
                      </a:r>
                      <a:endParaRPr sz="1500"/>
                    </a:p>
                  </a:txBody>
                  <a:tcPr marT="91425" marB="91425"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lang="en-US" sz="1500"/>
                        <a:t>Yes</a:t>
                      </a:r>
                      <a:endParaRPr sz="1500"/>
                    </a:p>
                  </a:txBody>
                  <a:tcPr marT="91425" marB="91425"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EAD3"/>
                    </a:solidFill>
                  </a:tcPr>
                </a:tc>
              </a:tr>
              <a:tr h="665325">
                <a:tc>
                  <a:txBody>
                    <a:bodyPr/>
                    <a:lstStyle/>
                    <a:p>
                      <a:pPr indent="0" lvl="0" marL="0" rtl="0" algn="l">
                        <a:lnSpc>
                          <a:spcPct val="115000"/>
                        </a:lnSpc>
                        <a:spcBef>
                          <a:spcPts val="0"/>
                        </a:spcBef>
                        <a:spcAft>
                          <a:spcPts val="0"/>
                        </a:spcAft>
                        <a:buNone/>
                      </a:pPr>
                      <a:r>
                        <a:rPr lang="en-US" sz="1500"/>
                        <a:t>Integrity in </a:t>
                      </a:r>
                      <a:r>
                        <a:rPr lang="en-US" sz="1500"/>
                        <a:t>Data sharding</a:t>
                      </a:r>
                      <a:endParaRPr sz="1500"/>
                    </a:p>
                  </a:txBody>
                  <a:tcPr marT="91425" marB="91425"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t>Yes</a:t>
                      </a:r>
                      <a:endParaRPr sz="1500"/>
                    </a:p>
                  </a:txBody>
                  <a:tcPr marT="91425" marB="91425"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Clr>
                          <a:schemeClr val="dk1"/>
                        </a:buClr>
                        <a:buSzPts val="1100"/>
                        <a:buFont typeface="Arial"/>
                        <a:buNone/>
                      </a:pPr>
                      <a:r>
                        <a:rPr lang="en-US" sz="1500">
                          <a:solidFill>
                            <a:schemeClr val="dk1"/>
                          </a:solidFill>
                        </a:rPr>
                        <a:t>No</a:t>
                      </a:r>
                      <a:endParaRPr sz="1500"/>
                    </a:p>
                  </a:txBody>
                  <a:tcPr marT="91425" marB="91425"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lang="en-US" sz="1500"/>
                        <a:t>Yes</a:t>
                      </a:r>
                      <a:endParaRPr sz="1500"/>
                    </a:p>
                  </a:txBody>
                  <a:tcPr marT="91425" marB="91425" marR="68575" marL="6857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EAD3"/>
                    </a:solid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9"/>
          <p:cNvSpPr txBox="1"/>
          <p:nvPr>
            <p:ph type="title"/>
          </p:nvPr>
        </p:nvSpPr>
        <p:spPr>
          <a:xfrm>
            <a:off x="304800" y="304800"/>
            <a:ext cx="10739400" cy="792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600"/>
              <a:t>Role Of Social Media At Present</a:t>
            </a:r>
            <a:endParaRPr sz="3600"/>
          </a:p>
        </p:txBody>
      </p:sp>
      <p:pic>
        <p:nvPicPr>
          <p:cNvPr id="141" name="Google Shape;141;p19"/>
          <p:cNvPicPr preferRelativeResize="0"/>
          <p:nvPr/>
        </p:nvPicPr>
        <p:blipFill>
          <a:blip r:embed="rId3">
            <a:alphaModFix/>
          </a:blip>
          <a:stretch>
            <a:fillRect/>
          </a:stretch>
        </p:blipFill>
        <p:spPr>
          <a:xfrm>
            <a:off x="3547488" y="1426625"/>
            <a:ext cx="5097025" cy="48859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5"/>
          <p:cNvSpPr txBox="1"/>
          <p:nvPr>
            <p:ph type="title"/>
          </p:nvPr>
        </p:nvSpPr>
        <p:spPr>
          <a:xfrm>
            <a:off x="304800" y="304800"/>
            <a:ext cx="10739400" cy="792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Arial"/>
              <a:buNone/>
            </a:pPr>
            <a:r>
              <a:rPr lang="en-US"/>
              <a:t>Sub Objectives</a:t>
            </a:r>
            <a:endParaRPr/>
          </a:p>
        </p:txBody>
      </p:sp>
      <p:sp>
        <p:nvSpPr>
          <p:cNvPr id="456" name="Google Shape;456;p55"/>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IT20137496</a:t>
            </a:r>
            <a:r>
              <a:rPr lang="en-US" sz="1800">
                <a:solidFill>
                  <a:schemeClr val="dk1"/>
                </a:solidFill>
                <a:latin typeface="Cambria"/>
                <a:ea typeface="Cambria"/>
                <a:cs typeface="Cambria"/>
                <a:sym typeface="Cambria"/>
              </a:rPr>
              <a:t>   |   </a:t>
            </a:r>
            <a:r>
              <a:rPr lang="en-US" sz="1800">
                <a:solidFill>
                  <a:schemeClr val="dk1"/>
                </a:solidFill>
              </a:rPr>
              <a:t>Dhananjani G.G.S.</a:t>
            </a:r>
            <a:r>
              <a:rPr b="1"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TMP </a:t>
            </a:r>
            <a:r>
              <a:rPr lang="en-US" sz="1800">
                <a:solidFill>
                  <a:schemeClr val="dk1"/>
                </a:solidFill>
                <a:latin typeface="Cambria"/>
                <a:ea typeface="Cambria"/>
                <a:cs typeface="Cambria"/>
                <a:sym typeface="Cambria"/>
              </a:rPr>
              <a:t>23-234</a:t>
            </a:r>
            <a:endParaRPr/>
          </a:p>
        </p:txBody>
      </p:sp>
      <p:sp>
        <p:nvSpPr>
          <p:cNvPr id="457" name="Google Shape;457;p55"/>
          <p:cNvSpPr/>
          <p:nvPr/>
        </p:nvSpPr>
        <p:spPr>
          <a:xfrm>
            <a:off x="4817975" y="1995025"/>
            <a:ext cx="2999700" cy="1393800"/>
          </a:xfrm>
          <a:prstGeom prst="rect">
            <a:avLst/>
          </a:prstGeom>
          <a:solidFill>
            <a:srgbClr val="5959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rPr>
              <a:t>Ensure consistency in preparation for hashing and signing</a:t>
            </a:r>
            <a:endParaRPr sz="2000">
              <a:solidFill>
                <a:srgbClr val="FFFFFF"/>
              </a:solidFill>
            </a:endParaRPr>
          </a:p>
        </p:txBody>
      </p:sp>
      <p:sp>
        <p:nvSpPr>
          <p:cNvPr id="458" name="Google Shape;458;p55"/>
          <p:cNvSpPr/>
          <p:nvPr/>
        </p:nvSpPr>
        <p:spPr>
          <a:xfrm>
            <a:off x="8468875" y="4134138"/>
            <a:ext cx="2999700" cy="1393800"/>
          </a:xfrm>
          <a:prstGeom prst="rect">
            <a:avLst/>
          </a:prstGeom>
          <a:solidFill>
            <a:srgbClr val="595959"/>
          </a:solidFill>
          <a:ln cap="flat" cmpd="sng" w="9525">
            <a:solidFill>
              <a:srgbClr val="231B2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2000">
                <a:solidFill>
                  <a:srgbClr val="FFFFFF"/>
                </a:solidFill>
              </a:rPr>
              <a:t>Ensure that the data has not been altered or tampered with during storage</a:t>
            </a:r>
            <a:endParaRPr sz="2000">
              <a:solidFill>
                <a:srgbClr val="FFFFFF"/>
              </a:solidFill>
            </a:endParaRPr>
          </a:p>
        </p:txBody>
      </p:sp>
      <p:sp>
        <p:nvSpPr>
          <p:cNvPr id="459" name="Google Shape;459;p55"/>
          <p:cNvSpPr/>
          <p:nvPr/>
        </p:nvSpPr>
        <p:spPr>
          <a:xfrm>
            <a:off x="8468875" y="1995013"/>
            <a:ext cx="2999700" cy="1393800"/>
          </a:xfrm>
          <a:prstGeom prst="rect">
            <a:avLst/>
          </a:prstGeom>
          <a:solidFill>
            <a:srgbClr val="D9D9D9"/>
          </a:solidFill>
          <a:ln cap="flat" cmpd="sng" w="9525">
            <a:solidFill>
              <a:srgbClr val="231B2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2000">
                <a:solidFill>
                  <a:schemeClr val="dk1"/>
                </a:solidFill>
              </a:rPr>
              <a:t>Ensures the data security</a:t>
            </a:r>
            <a:r>
              <a:rPr lang="en-US" sz="2000">
                <a:solidFill>
                  <a:schemeClr val="dk1"/>
                </a:solidFill>
              </a:rPr>
              <a:t> distributed across multiple nodes</a:t>
            </a:r>
            <a:endParaRPr sz="2000">
              <a:solidFill>
                <a:schemeClr val="dk1"/>
              </a:solidFill>
            </a:endParaRPr>
          </a:p>
        </p:txBody>
      </p:sp>
      <p:sp>
        <p:nvSpPr>
          <p:cNvPr id="460" name="Google Shape;460;p55"/>
          <p:cNvSpPr/>
          <p:nvPr/>
        </p:nvSpPr>
        <p:spPr>
          <a:xfrm>
            <a:off x="4817975" y="4134138"/>
            <a:ext cx="2999700" cy="1393800"/>
          </a:xfrm>
          <a:prstGeom prst="rect">
            <a:avLst/>
          </a:prstGeom>
          <a:solidFill>
            <a:srgbClr val="D9D9D9"/>
          </a:solidFill>
          <a:ln cap="flat" cmpd="sng" w="9525">
            <a:solidFill>
              <a:srgbClr val="231B2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2000"/>
              <a:t>Verify the authenticity of the data</a:t>
            </a:r>
            <a:endParaRPr sz="2000"/>
          </a:p>
        </p:txBody>
      </p:sp>
      <p:pic>
        <p:nvPicPr>
          <p:cNvPr id="461" name="Google Shape;461;p55"/>
          <p:cNvPicPr preferRelativeResize="0"/>
          <p:nvPr/>
        </p:nvPicPr>
        <p:blipFill>
          <a:blip r:embed="rId3">
            <a:alphaModFix/>
          </a:blip>
          <a:stretch>
            <a:fillRect/>
          </a:stretch>
        </p:blipFill>
        <p:spPr>
          <a:xfrm>
            <a:off x="854850" y="2165363"/>
            <a:ext cx="3106851" cy="310685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6"/>
          <p:cNvSpPr txBox="1"/>
          <p:nvPr>
            <p:ph type="title"/>
          </p:nvPr>
        </p:nvSpPr>
        <p:spPr>
          <a:xfrm>
            <a:off x="304800" y="304800"/>
            <a:ext cx="10739400" cy="792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Arial"/>
              <a:buNone/>
            </a:pPr>
            <a:r>
              <a:rPr lang="en-US"/>
              <a:t>Novelty Aspect</a:t>
            </a:r>
            <a:endParaRPr/>
          </a:p>
        </p:txBody>
      </p:sp>
      <p:sp>
        <p:nvSpPr>
          <p:cNvPr id="467" name="Google Shape;467;p56"/>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IT20137496</a:t>
            </a:r>
            <a:r>
              <a:rPr lang="en-US" sz="1800">
                <a:solidFill>
                  <a:schemeClr val="dk1"/>
                </a:solidFill>
                <a:latin typeface="Cambria"/>
                <a:ea typeface="Cambria"/>
                <a:cs typeface="Cambria"/>
                <a:sym typeface="Cambria"/>
              </a:rPr>
              <a:t>   |   </a:t>
            </a:r>
            <a:r>
              <a:rPr lang="en-US" sz="1800">
                <a:solidFill>
                  <a:schemeClr val="dk1"/>
                </a:solidFill>
              </a:rPr>
              <a:t>Dhananjani G.G.S.</a:t>
            </a:r>
            <a:r>
              <a:rPr b="1"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TMP </a:t>
            </a:r>
            <a:r>
              <a:rPr lang="en-US" sz="1800">
                <a:solidFill>
                  <a:schemeClr val="dk1"/>
                </a:solidFill>
                <a:latin typeface="Cambria"/>
                <a:ea typeface="Cambria"/>
                <a:cs typeface="Cambria"/>
                <a:sym typeface="Cambria"/>
              </a:rPr>
              <a:t>23-234</a:t>
            </a:r>
            <a:endParaRPr/>
          </a:p>
        </p:txBody>
      </p:sp>
      <p:sp>
        <p:nvSpPr>
          <p:cNvPr id="468" name="Google Shape;468;p56"/>
          <p:cNvSpPr txBox="1"/>
          <p:nvPr>
            <p:ph idx="1" type="body"/>
          </p:nvPr>
        </p:nvSpPr>
        <p:spPr>
          <a:xfrm>
            <a:off x="198525" y="1694475"/>
            <a:ext cx="6816300" cy="3992700"/>
          </a:xfrm>
          <a:prstGeom prst="rect">
            <a:avLst/>
          </a:prstGeom>
        </p:spPr>
        <p:txBody>
          <a:bodyPr anchorCtr="0" anchor="ctr" bIns="45700" lIns="91425" spcFirstLastPara="1" rIns="91425" wrap="square" tIns="45700">
            <a:normAutofit/>
          </a:bodyPr>
          <a:lstStyle/>
          <a:p>
            <a:pPr indent="-342900" lvl="0" marL="457200" rtl="0" algn="just">
              <a:spcBef>
                <a:spcPts val="360"/>
              </a:spcBef>
              <a:spcAft>
                <a:spcPts val="0"/>
              </a:spcAft>
              <a:buSzPts val="1800"/>
              <a:buChar char="❖"/>
            </a:pPr>
            <a:r>
              <a:rPr lang="en-US">
                <a:latin typeface="Arial"/>
                <a:ea typeface="Arial"/>
                <a:cs typeface="Arial"/>
                <a:sym typeface="Arial"/>
              </a:rPr>
              <a:t>Maintain integrity of user data in user’s device.</a:t>
            </a:r>
            <a:endParaRPr>
              <a:latin typeface="Arial"/>
              <a:ea typeface="Arial"/>
              <a:cs typeface="Arial"/>
              <a:sym typeface="Arial"/>
            </a:endParaRPr>
          </a:p>
          <a:p>
            <a:pPr indent="0" lvl="0" marL="457200" rtl="0" algn="just">
              <a:spcBef>
                <a:spcPts val="360"/>
              </a:spcBef>
              <a:spcAft>
                <a:spcPts val="0"/>
              </a:spcAft>
              <a:buNone/>
            </a:pPr>
            <a:r>
              <a:t/>
            </a:r>
            <a:endParaRPr>
              <a:latin typeface="Arial"/>
              <a:ea typeface="Arial"/>
              <a:cs typeface="Arial"/>
              <a:sym typeface="Arial"/>
            </a:endParaRPr>
          </a:p>
          <a:p>
            <a:pPr indent="-342900" lvl="0" marL="457200" rtl="0" algn="just">
              <a:spcBef>
                <a:spcPts val="360"/>
              </a:spcBef>
              <a:spcAft>
                <a:spcPts val="0"/>
              </a:spcAft>
              <a:buSzPts val="1800"/>
              <a:buChar char="❖"/>
            </a:pPr>
            <a:r>
              <a:rPr lang="en-US">
                <a:latin typeface="Arial"/>
                <a:ea typeface="Arial"/>
                <a:cs typeface="Arial"/>
                <a:sym typeface="Arial"/>
              </a:rPr>
              <a:t>Store set of signed hashes of user data in IPFS to maintain user data integrity.</a:t>
            </a:r>
            <a:endParaRPr>
              <a:latin typeface="Arial"/>
              <a:ea typeface="Arial"/>
              <a:cs typeface="Arial"/>
              <a:sym typeface="Arial"/>
            </a:endParaRPr>
          </a:p>
        </p:txBody>
      </p:sp>
      <p:pic>
        <p:nvPicPr>
          <p:cNvPr id="469" name="Google Shape;469;p56"/>
          <p:cNvPicPr preferRelativeResize="0"/>
          <p:nvPr/>
        </p:nvPicPr>
        <p:blipFill>
          <a:blip r:embed="rId3">
            <a:alphaModFix/>
          </a:blip>
          <a:stretch>
            <a:fillRect/>
          </a:stretch>
        </p:blipFill>
        <p:spPr>
          <a:xfrm>
            <a:off x="7465650" y="1478100"/>
            <a:ext cx="4345350" cy="4345350"/>
          </a:xfrm>
          <a:prstGeom prst="rect">
            <a:avLst/>
          </a:prstGeom>
          <a:noFill/>
          <a:ln>
            <a:noFill/>
          </a:ln>
        </p:spPr>
      </p:pic>
      <p:pic>
        <p:nvPicPr>
          <p:cNvPr id="470" name="Google Shape;470;p56"/>
          <p:cNvPicPr preferRelativeResize="0"/>
          <p:nvPr/>
        </p:nvPicPr>
        <p:blipFill>
          <a:blip r:embed="rId4">
            <a:alphaModFix/>
          </a:blip>
          <a:stretch>
            <a:fillRect/>
          </a:stretch>
        </p:blipFill>
        <p:spPr>
          <a:xfrm>
            <a:off x="10136185" y="4412325"/>
            <a:ext cx="1674809" cy="16255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7"/>
          <p:cNvSpPr txBox="1"/>
          <p:nvPr>
            <p:ph type="title"/>
          </p:nvPr>
        </p:nvSpPr>
        <p:spPr>
          <a:xfrm>
            <a:off x="304800" y="304800"/>
            <a:ext cx="10739400" cy="792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System Architecture</a:t>
            </a:r>
            <a:endParaRPr/>
          </a:p>
        </p:txBody>
      </p:sp>
      <p:sp>
        <p:nvSpPr>
          <p:cNvPr id="476" name="Google Shape;476;p57"/>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IT20137496</a:t>
            </a:r>
            <a:r>
              <a:rPr lang="en-US" sz="1800">
                <a:solidFill>
                  <a:schemeClr val="dk1"/>
                </a:solidFill>
                <a:latin typeface="Cambria"/>
                <a:ea typeface="Cambria"/>
                <a:cs typeface="Cambria"/>
                <a:sym typeface="Cambria"/>
              </a:rPr>
              <a:t>   |   </a:t>
            </a:r>
            <a:r>
              <a:rPr lang="en-US" sz="1800">
                <a:solidFill>
                  <a:schemeClr val="dk1"/>
                </a:solidFill>
              </a:rPr>
              <a:t>Dhananjani G.G.S.</a:t>
            </a:r>
            <a:r>
              <a:rPr b="1"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TMP </a:t>
            </a:r>
            <a:r>
              <a:rPr lang="en-US" sz="1800">
                <a:solidFill>
                  <a:schemeClr val="dk1"/>
                </a:solidFill>
                <a:latin typeface="Cambria"/>
                <a:ea typeface="Cambria"/>
                <a:cs typeface="Cambria"/>
                <a:sym typeface="Cambria"/>
              </a:rPr>
              <a:t>23-234</a:t>
            </a:r>
            <a:endParaRPr/>
          </a:p>
        </p:txBody>
      </p:sp>
      <p:pic>
        <p:nvPicPr>
          <p:cNvPr id="477" name="Google Shape;477;p57"/>
          <p:cNvPicPr preferRelativeResize="0"/>
          <p:nvPr/>
        </p:nvPicPr>
        <p:blipFill>
          <a:blip r:embed="rId3">
            <a:alphaModFix/>
          </a:blip>
          <a:stretch>
            <a:fillRect/>
          </a:stretch>
        </p:blipFill>
        <p:spPr>
          <a:xfrm>
            <a:off x="304800" y="1658137"/>
            <a:ext cx="5577576" cy="3541725"/>
          </a:xfrm>
          <a:prstGeom prst="rect">
            <a:avLst/>
          </a:prstGeom>
          <a:noFill/>
          <a:ln>
            <a:noFill/>
          </a:ln>
        </p:spPr>
      </p:pic>
      <p:sp>
        <p:nvSpPr>
          <p:cNvPr id="478" name="Google Shape;478;p57"/>
          <p:cNvSpPr/>
          <p:nvPr/>
        </p:nvSpPr>
        <p:spPr>
          <a:xfrm>
            <a:off x="1545325" y="1484725"/>
            <a:ext cx="1868400" cy="3828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7"/>
          <p:cNvSpPr/>
          <p:nvPr/>
        </p:nvSpPr>
        <p:spPr>
          <a:xfrm>
            <a:off x="7094650" y="1409788"/>
            <a:ext cx="4770300" cy="478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0" name="Google Shape;480;p57"/>
          <p:cNvCxnSpPr>
            <a:stCxn id="478" idx="3"/>
            <a:endCxn id="479" idx="1"/>
          </p:cNvCxnSpPr>
          <p:nvPr/>
        </p:nvCxnSpPr>
        <p:spPr>
          <a:xfrm>
            <a:off x="3413725" y="3398725"/>
            <a:ext cx="3681000" cy="403500"/>
          </a:xfrm>
          <a:prstGeom prst="bentConnector3">
            <a:avLst>
              <a:gd fmla="val 49999" name="adj1"/>
            </a:avLst>
          </a:prstGeom>
          <a:noFill/>
          <a:ln cap="flat" cmpd="sng" w="9525">
            <a:solidFill>
              <a:schemeClr val="dk2"/>
            </a:solidFill>
            <a:prstDash val="solid"/>
            <a:round/>
            <a:headEnd len="med" w="med" type="none"/>
            <a:tailEnd len="med" w="med" type="none"/>
          </a:ln>
        </p:spPr>
      </p:cxnSp>
      <p:pic>
        <p:nvPicPr>
          <p:cNvPr id="481" name="Google Shape;481;p57"/>
          <p:cNvPicPr preferRelativeResize="0"/>
          <p:nvPr/>
        </p:nvPicPr>
        <p:blipFill rotWithShape="1">
          <a:blip r:embed="rId4">
            <a:alphaModFix/>
          </a:blip>
          <a:srcRect b="0" l="0" r="0" t="0"/>
          <a:stretch/>
        </p:blipFill>
        <p:spPr>
          <a:xfrm>
            <a:off x="7278825" y="1639237"/>
            <a:ext cx="4401951" cy="4311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58"/>
          <p:cNvSpPr txBox="1"/>
          <p:nvPr>
            <p:ph type="title"/>
          </p:nvPr>
        </p:nvSpPr>
        <p:spPr>
          <a:xfrm>
            <a:off x="304800" y="304800"/>
            <a:ext cx="10739400" cy="792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Arial"/>
              <a:buNone/>
            </a:pPr>
            <a:r>
              <a:rPr lang="en-US"/>
              <a:t>Functional &amp; Non functional Requirements</a:t>
            </a:r>
            <a:endParaRPr/>
          </a:p>
        </p:txBody>
      </p:sp>
      <p:sp>
        <p:nvSpPr>
          <p:cNvPr id="487" name="Google Shape;487;p58"/>
          <p:cNvSpPr txBox="1"/>
          <p:nvPr>
            <p:ph idx="1" type="body"/>
          </p:nvPr>
        </p:nvSpPr>
        <p:spPr>
          <a:xfrm>
            <a:off x="304800" y="1143000"/>
            <a:ext cx="11684100" cy="5181600"/>
          </a:xfrm>
          <a:prstGeom prst="rect">
            <a:avLst/>
          </a:prstGeom>
          <a:noFill/>
          <a:ln>
            <a:noFill/>
          </a:ln>
        </p:spPr>
        <p:txBody>
          <a:bodyPr anchorCtr="0" anchor="t" bIns="45700" lIns="91425" spcFirstLastPara="1" rIns="91425" wrap="square" tIns="45700">
            <a:noAutofit/>
          </a:bodyPr>
          <a:lstStyle/>
          <a:p>
            <a:pPr indent="0" lvl="0" marL="0" rtl="0" algn="l">
              <a:lnSpc>
                <a:spcPct val="200000"/>
              </a:lnSpc>
              <a:spcBef>
                <a:spcPts val="0"/>
              </a:spcBef>
              <a:spcAft>
                <a:spcPts val="0"/>
              </a:spcAft>
              <a:buNone/>
            </a:pPr>
            <a:r>
              <a:t/>
            </a:r>
            <a:endParaRPr b="1" sz="2000">
              <a:latin typeface="Arial"/>
              <a:ea typeface="Arial"/>
              <a:cs typeface="Arial"/>
              <a:sym typeface="Arial"/>
            </a:endParaRPr>
          </a:p>
          <a:p>
            <a:pPr indent="0" lvl="0" marL="0" rtl="0" algn="l">
              <a:lnSpc>
                <a:spcPct val="200000"/>
              </a:lnSpc>
              <a:spcBef>
                <a:spcPts val="0"/>
              </a:spcBef>
              <a:spcAft>
                <a:spcPts val="0"/>
              </a:spcAft>
              <a:buNone/>
            </a:pPr>
            <a:r>
              <a:rPr b="1" lang="en-US" sz="2000">
                <a:latin typeface="Arial"/>
                <a:ea typeface="Arial"/>
                <a:cs typeface="Arial"/>
                <a:sym typeface="Arial"/>
              </a:rPr>
              <a:t>Functional Requirements</a:t>
            </a:r>
            <a:endParaRPr b="1" sz="2000">
              <a:latin typeface="Arial"/>
              <a:ea typeface="Arial"/>
              <a:cs typeface="Arial"/>
              <a:sym typeface="Arial"/>
            </a:endParaRPr>
          </a:p>
          <a:p>
            <a:pPr indent="-355600" lvl="0" marL="457200" rtl="0" algn="l">
              <a:lnSpc>
                <a:spcPct val="150000"/>
              </a:lnSpc>
              <a:spcBef>
                <a:spcPts val="0"/>
              </a:spcBef>
              <a:spcAft>
                <a:spcPts val="0"/>
              </a:spcAft>
              <a:buSzPts val="2000"/>
              <a:buFont typeface="Arial"/>
              <a:buChar char="❖"/>
            </a:pPr>
            <a:r>
              <a:rPr lang="en-US" sz="2000">
                <a:latin typeface="Arial"/>
                <a:ea typeface="Arial"/>
                <a:cs typeface="Arial"/>
                <a:sym typeface="Arial"/>
              </a:rPr>
              <a:t>Hashing algorithm</a:t>
            </a:r>
            <a:endParaRPr sz="2000">
              <a:latin typeface="Arial"/>
              <a:ea typeface="Arial"/>
              <a:cs typeface="Arial"/>
              <a:sym typeface="Arial"/>
            </a:endParaRPr>
          </a:p>
          <a:p>
            <a:pPr indent="-355600" lvl="0" marL="457200" rtl="0" algn="l">
              <a:lnSpc>
                <a:spcPct val="150000"/>
              </a:lnSpc>
              <a:spcBef>
                <a:spcPts val="0"/>
              </a:spcBef>
              <a:spcAft>
                <a:spcPts val="0"/>
              </a:spcAft>
              <a:buSzPts val="2000"/>
              <a:buFont typeface="Arial"/>
              <a:buChar char="❖"/>
            </a:pPr>
            <a:r>
              <a:rPr lang="en-US" sz="2000">
                <a:latin typeface="Arial"/>
                <a:ea typeface="Arial"/>
                <a:cs typeface="Arial"/>
                <a:sym typeface="Arial"/>
              </a:rPr>
              <a:t>Digital signatures</a:t>
            </a:r>
            <a:endParaRPr sz="2000">
              <a:latin typeface="Arial"/>
              <a:ea typeface="Arial"/>
              <a:cs typeface="Arial"/>
              <a:sym typeface="Arial"/>
            </a:endParaRPr>
          </a:p>
          <a:p>
            <a:pPr indent="-355600" lvl="0" marL="457200" rtl="0" algn="l">
              <a:lnSpc>
                <a:spcPct val="150000"/>
              </a:lnSpc>
              <a:spcBef>
                <a:spcPts val="0"/>
              </a:spcBef>
              <a:spcAft>
                <a:spcPts val="0"/>
              </a:spcAft>
              <a:buSzPts val="2000"/>
              <a:buFont typeface="Arial"/>
              <a:buChar char="❖"/>
            </a:pPr>
            <a:r>
              <a:rPr lang="en-US" sz="2000">
                <a:latin typeface="Arial"/>
                <a:ea typeface="Arial"/>
                <a:cs typeface="Arial"/>
                <a:sym typeface="Arial"/>
              </a:rPr>
              <a:t>Maintain data integrity of saved </a:t>
            </a:r>
            <a:endParaRPr sz="2000">
              <a:latin typeface="Arial"/>
              <a:ea typeface="Arial"/>
              <a:cs typeface="Arial"/>
              <a:sym typeface="Arial"/>
            </a:endParaRPr>
          </a:p>
          <a:p>
            <a:pPr indent="0" lvl="0" marL="457200" rtl="0" algn="l">
              <a:lnSpc>
                <a:spcPct val="150000"/>
              </a:lnSpc>
              <a:spcBef>
                <a:spcPts val="0"/>
              </a:spcBef>
              <a:spcAft>
                <a:spcPts val="0"/>
              </a:spcAft>
              <a:buNone/>
            </a:pPr>
            <a:r>
              <a:rPr lang="en-US" sz="2000">
                <a:latin typeface="Arial"/>
                <a:ea typeface="Arial"/>
                <a:cs typeface="Arial"/>
                <a:sym typeface="Arial"/>
              </a:rPr>
              <a:t>user data in user device</a:t>
            </a:r>
            <a:endParaRPr sz="2000">
              <a:latin typeface="Arial"/>
              <a:ea typeface="Arial"/>
              <a:cs typeface="Arial"/>
              <a:sym typeface="Arial"/>
            </a:endParaRPr>
          </a:p>
          <a:p>
            <a:pPr indent="-355600" lvl="0" marL="457200" rtl="0" algn="l">
              <a:lnSpc>
                <a:spcPct val="150000"/>
              </a:lnSpc>
              <a:spcBef>
                <a:spcPts val="0"/>
              </a:spcBef>
              <a:spcAft>
                <a:spcPts val="0"/>
              </a:spcAft>
              <a:buSzPts val="2000"/>
              <a:buFont typeface="Arial"/>
              <a:buChar char="❖"/>
            </a:pPr>
            <a:r>
              <a:rPr lang="en-US" sz="2000">
                <a:latin typeface="Arial"/>
                <a:ea typeface="Arial"/>
                <a:cs typeface="Arial"/>
                <a:sym typeface="Arial"/>
              </a:rPr>
              <a:t>Hash the set of hash values</a:t>
            </a:r>
            <a:endParaRPr sz="2000">
              <a:latin typeface="Arial"/>
              <a:ea typeface="Arial"/>
              <a:cs typeface="Arial"/>
              <a:sym typeface="Arial"/>
            </a:endParaRPr>
          </a:p>
          <a:p>
            <a:pPr indent="-355600" lvl="0" marL="457200" rtl="0" algn="l">
              <a:lnSpc>
                <a:spcPct val="150000"/>
              </a:lnSpc>
              <a:spcBef>
                <a:spcPts val="0"/>
              </a:spcBef>
              <a:spcAft>
                <a:spcPts val="0"/>
              </a:spcAft>
              <a:buSzPts val="2000"/>
              <a:buFont typeface="Arial"/>
              <a:buChar char="❖"/>
            </a:pPr>
            <a:r>
              <a:rPr lang="en-US" sz="2000">
                <a:latin typeface="Arial"/>
                <a:ea typeface="Arial"/>
                <a:cs typeface="Arial"/>
                <a:sym typeface="Arial"/>
              </a:rPr>
              <a:t>Maintain data integrity in IPFS</a:t>
            </a:r>
            <a:endParaRPr sz="2000">
              <a:latin typeface="Arial"/>
              <a:ea typeface="Arial"/>
              <a:cs typeface="Arial"/>
              <a:sym typeface="Arial"/>
            </a:endParaRPr>
          </a:p>
          <a:p>
            <a:pPr indent="-355600" lvl="0" marL="457200" rtl="0" algn="l">
              <a:lnSpc>
                <a:spcPct val="150000"/>
              </a:lnSpc>
              <a:spcBef>
                <a:spcPts val="0"/>
              </a:spcBef>
              <a:spcAft>
                <a:spcPts val="0"/>
              </a:spcAft>
              <a:buSzPts val="2000"/>
              <a:buFont typeface="Arial"/>
              <a:buChar char="❖"/>
            </a:pPr>
            <a:r>
              <a:rPr lang="en-US" sz="2000">
                <a:latin typeface="Arial"/>
                <a:ea typeface="Arial"/>
                <a:cs typeface="Arial"/>
                <a:sym typeface="Arial"/>
              </a:rPr>
              <a:t>Maintain data integrity sharding</a:t>
            </a:r>
            <a:endParaRPr b="1" sz="2500">
              <a:latin typeface="Arial"/>
              <a:ea typeface="Arial"/>
              <a:cs typeface="Arial"/>
              <a:sym typeface="Arial"/>
            </a:endParaRPr>
          </a:p>
        </p:txBody>
      </p:sp>
      <p:sp>
        <p:nvSpPr>
          <p:cNvPr id="488" name="Google Shape;488;p58"/>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IT20137496</a:t>
            </a:r>
            <a:r>
              <a:rPr lang="en-US" sz="1800">
                <a:solidFill>
                  <a:schemeClr val="dk1"/>
                </a:solidFill>
                <a:latin typeface="Cambria"/>
                <a:ea typeface="Cambria"/>
                <a:cs typeface="Cambria"/>
                <a:sym typeface="Cambria"/>
              </a:rPr>
              <a:t>   |   </a:t>
            </a:r>
            <a:r>
              <a:rPr lang="en-US" sz="1800">
                <a:solidFill>
                  <a:schemeClr val="dk1"/>
                </a:solidFill>
              </a:rPr>
              <a:t>Dhananjani G.G.S.</a:t>
            </a:r>
            <a:r>
              <a:rPr b="1"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TMP </a:t>
            </a:r>
            <a:r>
              <a:rPr lang="en-US" sz="1800">
                <a:solidFill>
                  <a:schemeClr val="dk1"/>
                </a:solidFill>
                <a:latin typeface="Cambria"/>
                <a:ea typeface="Cambria"/>
                <a:cs typeface="Cambria"/>
                <a:sym typeface="Cambria"/>
              </a:rPr>
              <a:t>23-234</a:t>
            </a:r>
            <a:endParaRPr/>
          </a:p>
        </p:txBody>
      </p:sp>
      <p:sp>
        <p:nvSpPr>
          <p:cNvPr id="489" name="Google Shape;489;p58"/>
          <p:cNvSpPr txBox="1"/>
          <p:nvPr>
            <p:ph idx="1" type="body"/>
          </p:nvPr>
        </p:nvSpPr>
        <p:spPr>
          <a:xfrm>
            <a:off x="6347900" y="1674450"/>
            <a:ext cx="5791200" cy="4293300"/>
          </a:xfrm>
          <a:prstGeom prst="rect">
            <a:avLst/>
          </a:prstGeom>
          <a:noFill/>
          <a:ln>
            <a:noFill/>
          </a:ln>
        </p:spPr>
        <p:txBody>
          <a:bodyPr anchorCtr="0" anchor="t" bIns="45700" lIns="91425" spcFirstLastPara="1" rIns="91425" wrap="square" tIns="45700">
            <a:normAutofit/>
          </a:bodyPr>
          <a:lstStyle/>
          <a:p>
            <a:pPr indent="0" lvl="0" marL="0" rtl="0" algn="l">
              <a:lnSpc>
                <a:spcPct val="200000"/>
              </a:lnSpc>
              <a:spcBef>
                <a:spcPts val="0"/>
              </a:spcBef>
              <a:spcAft>
                <a:spcPts val="0"/>
              </a:spcAft>
              <a:buNone/>
            </a:pPr>
            <a:r>
              <a:rPr b="1" lang="en-US" sz="2000">
                <a:latin typeface="Arial"/>
                <a:ea typeface="Arial"/>
                <a:cs typeface="Arial"/>
                <a:sym typeface="Arial"/>
              </a:rPr>
              <a:t>Non functional Requirements</a:t>
            </a:r>
            <a:endParaRPr b="1" sz="2000">
              <a:latin typeface="Arial"/>
              <a:ea typeface="Arial"/>
              <a:cs typeface="Arial"/>
              <a:sym typeface="Arial"/>
            </a:endParaRPr>
          </a:p>
          <a:p>
            <a:pPr indent="-266700" lvl="0" marL="342900" rtl="0" algn="l">
              <a:lnSpc>
                <a:spcPct val="150000"/>
              </a:lnSpc>
              <a:spcBef>
                <a:spcPts val="0"/>
              </a:spcBef>
              <a:spcAft>
                <a:spcPts val="0"/>
              </a:spcAft>
              <a:buSzPts val="2000"/>
              <a:buChar char="❖"/>
            </a:pPr>
            <a:r>
              <a:rPr lang="en-US" sz="2000">
                <a:latin typeface="Arial"/>
                <a:ea typeface="Arial"/>
                <a:cs typeface="Arial"/>
                <a:sym typeface="Arial"/>
              </a:rPr>
              <a:t>Integrity</a:t>
            </a:r>
            <a:endParaRPr sz="2000">
              <a:latin typeface="Arial"/>
              <a:ea typeface="Arial"/>
              <a:cs typeface="Arial"/>
              <a:sym typeface="Arial"/>
            </a:endParaRPr>
          </a:p>
          <a:p>
            <a:pPr indent="-266700" lvl="0" marL="342900" rtl="0" algn="l">
              <a:lnSpc>
                <a:spcPct val="150000"/>
              </a:lnSpc>
              <a:spcBef>
                <a:spcPts val="0"/>
              </a:spcBef>
              <a:spcAft>
                <a:spcPts val="0"/>
              </a:spcAft>
              <a:buSzPts val="2000"/>
              <a:buFont typeface="Arial"/>
              <a:buChar char="❖"/>
            </a:pPr>
            <a:r>
              <a:rPr lang="en-US" sz="2000">
                <a:latin typeface="Arial"/>
                <a:ea typeface="Arial"/>
                <a:cs typeface="Arial"/>
                <a:sym typeface="Arial"/>
              </a:rPr>
              <a:t>Security</a:t>
            </a:r>
            <a:endParaRPr sz="2000">
              <a:latin typeface="Arial"/>
              <a:ea typeface="Arial"/>
              <a:cs typeface="Arial"/>
              <a:sym typeface="Arial"/>
            </a:endParaRPr>
          </a:p>
          <a:p>
            <a:pPr indent="-266700" lvl="0" marL="342900" rtl="0" algn="l">
              <a:lnSpc>
                <a:spcPct val="150000"/>
              </a:lnSpc>
              <a:spcBef>
                <a:spcPts val="0"/>
              </a:spcBef>
              <a:spcAft>
                <a:spcPts val="0"/>
              </a:spcAft>
              <a:buSzPts val="2000"/>
              <a:buFont typeface="Arial"/>
              <a:buChar char="❖"/>
            </a:pPr>
            <a:r>
              <a:rPr lang="en-US" sz="2000">
                <a:latin typeface="Arial"/>
                <a:ea typeface="Arial"/>
                <a:cs typeface="Arial"/>
                <a:sym typeface="Arial"/>
              </a:rPr>
              <a:t>Privacy</a:t>
            </a:r>
            <a:endParaRPr sz="2000">
              <a:latin typeface="Arial"/>
              <a:ea typeface="Arial"/>
              <a:cs typeface="Arial"/>
              <a:sym typeface="Arial"/>
            </a:endParaRPr>
          </a:p>
          <a:p>
            <a:pPr indent="-266700" lvl="0" marL="342900" rtl="0" algn="l">
              <a:lnSpc>
                <a:spcPct val="150000"/>
              </a:lnSpc>
              <a:spcBef>
                <a:spcPts val="0"/>
              </a:spcBef>
              <a:spcAft>
                <a:spcPts val="0"/>
              </a:spcAft>
              <a:buSzPts val="2000"/>
              <a:buFont typeface="Arial"/>
              <a:buChar char="❖"/>
            </a:pPr>
            <a:r>
              <a:rPr lang="en-US" sz="2000">
                <a:latin typeface="Arial"/>
                <a:ea typeface="Arial"/>
                <a:cs typeface="Arial"/>
                <a:sym typeface="Arial"/>
              </a:rPr>
              <a:t>Availability</a:t>
            </a:r>
            <a:endParaRPr sz="2000">
              <a:latin typeface="Arial"/>
              <a:ea typeface="Arial"/>
              <a:cs typeface="Arial"/>
              <a:sym typeface="Arial"/>
            </a:endParaRPr>
          </a:p>
          <a:p>
            <a:pPr indent="-266700" lvl="0" marL="342900" rtl="0" algn="l">
              <a:lnSpc>
                <a:spcPct val="150000"/>
              </a:lnSpc>
              <a:spcBef>
                <a:spcPts val="0"/>
              </a:spcBef>
              <a:spcAft>
                <a:spcPts val="0"/>
              </a:spcAft>
              <a:buSzPts val="2000"/>
              <a:buFont typeface="Arial"/>
              <a:buChar char="❖"/>
            </a:pPr>
            <a:r>
              <a:rPr lang="en-US" sz="2000">
                <a:latin typeface="Arial"/>
                <a:ea typeface="Arial"/>
                <a:cs typeface="Arial"/>
                <a:sym typeface="Arial"/>
              </a:rPr>
              <a:t>Usability</a:t>
            </a:r>
            <a:endParaRPr sz="2000">
              <a:latin typeface="Arial"/>
              <a:ea typeface="Arial"/>
              <a:cs typeface="Arial"/>
              <a:sym typeface="Arial"/>
            </a:endParaRPr>
          </a:p>
          <a:p>
            <a:pPr indent="-266700" lvl="0" marL="342900" rtl="0" algn="l">
              <a:lnSpc>
                <a:spcPct val="150000"/>
              </a:lnSpc>
              <a:spcBef>
                <a:spcPts val="0"/>
              </a:spcBef>
              <a:spcAft>
                <a:spcPts val="0"/>
              </a:spcAft>
              <a:buSzPts val="2000"/>
              <a:buFont typeface="Arial"/>
              <a:buChar char="❖"/>
            </a:pPr>
            <a:r>
              <a:rPr lang="en-US" sz="2000">
                <a:latin typeface="Arial"/>
                <a:ea typeface="Arial"/>
                <a:cs typeface="Arial"/>
                <a:sym typeface="Arial"/>
              </a:rPr>
              <a:t>Reliability</a:t>
            </a:r>
            <a:endParaRPr sz="2000">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9"/>
          <p:cNvSpPr txBox="1"/>
          <p:nvPr>
            <p:ph type="title"/>
          </p:nvPr>
        </p:nvSpPr>
        <p:spPr>
          <a:xfrm>
            <a:off x="304800" y="304800"/>
            <a:ext cx="10739400" cy="792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Arial"/>
              <a:buNone/>
            </a:pPr>
            <a:r>
              <a:rPr lang="en-US"/>
              <a:t>Work Breakdown Structure(WBS)</a:t>
            </a:r>
            <a:endParaRPr/>
          </a:p>
        </p:txBody>
      </p:sp>
      <p:sp>
        <p:nvSpPr>
          <p:cNvPr id="495" name="Google Shape;495;p59"/>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IT20137496</a:t>
            </a:r>
            <a:r>
              <a:rPr lang="en-US" sz="1800">
                <a:solidFill>
                  <a:schemeClr val="dk1"/>
                </a:solidFill>
                <a:latin typeface="Cambria"/>
                <a:ea typeface="Cambria"/>
                <a:cs typeface="Cambria"/>
                <a:sym typeface="Cambria"/>
              </a:rPr>
              <a:t>   |   </a:t>
            </a:r>
            <a:r>
              <a:rPr lang="en-US" sz="1800">
                <a:solidFill>
                  <a:schemeClr val="dk1"/>
                </a:solidFill>
              </a:rPr>
              <a:t>Dhananjani G.G.S.</a:t>
            </a:r>
            <a:r>
              <a:rPr b="1"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TMP </a:t>
            </a:r>
            <a:r>
              <a:rPr lang="en-US" sz="1800">
                <a:solidFill>
                  <a:schemeClr val="dk1"/>
                </a:solidFill>
                <a:latin typeface="Cambria"/>
                <a:ea typeface="Cambria"/>
                <a:cs typeface="Cambria"/>
                <a:sym typeface="Cambria"/>
              </a:rPr>
              <a:t>23-234</a:t>
            </a:r>
            <a:endParaRPr/>
          </a:p>
        </p:txBody>
      </p:sp>
      <p:pic>
        <p:nvPicPr>
          <p:cNvPr id="496" name="Google Shape;496;p59"/>
          <p:cNvPicPr preferRelativeResize="0"/>
          <p:nvPr/>
        </p:nvPicPr>
        <p:blipFill>
          <a:blip r:embed="rId3">
            <a:alphaModFix/>
          </a:blip>
          <a:stretch>
            <a:fillRect/>
          </a:stretch>
        </p:blipFill>
        <p:spPr>
          <a:xfrm>
            <a:off x="2596975" y="1249500"/>
            <a:ext cx="7479419" cy="509097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60"/>
          <p:cNvSpPr txBox="1"/>
          <p:nvPr>
            <p:ph type="title"/>
          </p:nvPr>
        </p:nvSpPr>
        <p:spPr>
          <a:xfrm>
            <a:off x="304800" y="304800"/>
            <a:ext cx="10739400" cy="792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Arial"/>
              <a:buNone/>
            </a:pPr>
            <a:r>
              <a:rPr lang="en-US"/>
              <a:t>Completion Of The Project</a:t>
            </a:r>
            <a:endParaRPr/>
          </a:p>
        </p:txBody>
      </p:sp>
      <p:sp>
        <p:nvSpPr>
          <p:cNvPr id="502" name="Google Shape;502;p60"/>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IT20137496</a:t>
            </a:r>
            <a:r>
              <a:rPr lang="en-US" sz="1800">
                <a:solidFill>
                  <a:schemeClr val="dk1"/>
                </a:solidFill>
                <a:latin typeface="Cambria"/>
                <a:ea typeface="Cambria"/>
                <a:cs typeface="Cambria"/>
                <a:sym typeface="Cambria"/>
              </a:rPr>
              <a:t>   |   </a:t>
            </a:r>
            <a:r>
              <a:rPr lang="en-US" sz="1800">
                <a:solidFill>
                  <a:schemeClr val="dk1"/>
                </a:solidFill>
              </a:rPr>
              <a:t>Dhananjani G.G.S.</a:t>
            </a:r>
            <a:r>
              <a:rPr b="1"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TMP </a:t>
            </a:r>
            <a:r>
              <a:rPr lang="en-US" sz="1800">
                <a:solidFill>
                  <a:schemeClr val="dk1"/>
                </a:solidFill>
                <a:latin typeface="Cambria"/>
                <a:ea typeface="Cambria"/>
                <a:cs typeface="Cambria"/>
                <a:sym typeface="Cambria"/>
              </a:rPr>
              <a:t>23-234</a:t>
            </a:r>
            <a:endParaRPr/>
          </a:p>
        </p:txBody>
      </p:sp>
      <p:pic>
        <p:nvPicPr>
          <p:cNvPr id="503" name="Google Shape;503;p60"/>
          <p:cNvPicPr preferRelativeResize="0"/>
          <p:nvPr/>
        </p:nvPicPr>
        <p:blipFill rotWithShape="1">
          <a:blip r:embed="rId3">
            <a:alphaModFix/>
          </a:blip>
          <a:srcRect b="28088" l="4402" r="2121" t="4502"/>
          <a:stretch/>
        </p:blipFill>
        <p:spPr>
          <a:xfrm>
            <a:off x="1306288" y="1096300"/>
            <a:ext cx="9579425" cy="51814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1"/>
          <p:cNvSpPr txBox="1"/>
          <p:nvPr>
            <p:ph type="title"/>
          </p:nvPr>
        </p:nvSpPr>
        <p:spPr>
          <a:xfrm>
            <a:off x="0" y="0"/>
            <a:ext cx="10363200" cy="864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4000"/>
              <a:buFont typeface="Arial"/>
              <a:buNone/>
            </a:pPr>
            <a:r>
              <a:rPr lang="en-US"/>
              <a:t>REFERENCES</a:t>
            </a:r>
            <a:endParaRPr/>
          </a:p>
        </p:txBody>
      </p:sp>
      <p:sp>
        <p:nvSpPr>
          <p:cNvPr id="509" name="Google Shape;509;p61"/>
          <p:cNvSpPr txBox="1"/>
          <p:nvPr>
            <p:ph idx="1" type="body"/>
          </p:nvPr>
        </p:nvSpPr>
        <p:spPr>
          <a:xfrm>
            <a:off x="76200" y="716100"/>
            <a:ext cx="11250000" cy="502140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lnSpc>
                <a:spcPct val="115000"/>
              </a:lnSpc>
              <a:spcBef>
                <a:spcPts val="1200"/>
              </a:spcBef>
              <a:spcAft>
                <a:spcPts val="0"/>
              </a:spcAft>
              <a:buClr>
                <a:schemeClr val="dk1"/>
              </a:buClr>
              <a:buSzPct val="64720"/>
              <a:buNone/>
            </a:pPr>
            <a:r>
              <a:rPr lang="en-US" sz="1699">
                <a:solidFill>
                  <a:schemeClr val="dk1"/>
                </a:solidFill>
                <a:latin typeface="Arial"/>
                <a:ea typeface="Arial"/>
                <a:cs typeface="Arial"/>
                <a:sym typeface="Arial"/>
              </a:rPr>
              <a:t>[1] Vishwanath G. Garagad, Nalini C. Iyer, Heera G. Wali, "Data Integrity: A security threat for Internet of Things and Cyber-Physical Systems", IEEE 2020.</a:t>
            </a:r>
            <a:endParaRPr sz="1699">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ct val="64720"/>
              <a:buNone/>
            </a:pPr>
            <a:r>
              <a:rPr lang="en-US" sz="1699">
                <a:solidFill>
                  <a:schemeClr val="dk1"/>
                </a:solidFill>
                <a:latin typeface="Arial"/>
                <a:ea typeface="Arial"/>
                <a:cs typeface="Arial"/>
                <a:sym typeface="Arial"/>
              </a:rPr>
              <a:t>[2] Kelsie Nabben ,"Decentralized Technology in Practice: Social and technical resilience in IPFS", IEEE, 2022.</a:t>
            </a:r>
            <a:endParaRPr sz="11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ct val="64705"/>
              <a:buNone/>
            </a:pPr>
            <a:r>
              <a:rPr lang="en-US" sz="1700">
                <a:solidFill>
                  <a:schemeClr val="dk1"/>
                </a:solidFill>
                <a:latin typeface="Arial"/>
                <a:ea typeface="Arial"/>
                <a:cs typeface="Arial"/>
                <a:sym typeface="Arial"/>
              </a:rPr>
              <a:t>[3] </a:t>
            </a:r>
            <a:r>
              <a:rPr lang="en-US" sz="1700">
                <a:solidFill>
                  <a:schemeClr val="dk1"/>
                </a:solidFill>
                <a:latin typeface="Arial"/>
                <a:ea typeface="Arial"/>
                <a:cs typeface="Arial"/>
                <a:sym typeface="Arial"/>
              </a:rPr>
              <a:t>“Decentralized social media,” Mastodon. [Online]. Available: https://joinmastodon.org/. [Accessed: 20-Mar-2023]. </a:t>
            </a:r>
            <a:endParaRPr sz="17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ct val="64705"/>
              <a:buNone/>
            </a:pPr>
            <a:r>
              <a:rPr lang="en-US" sz="1700">
                <a:solidFill>
                  <a:schemeClr val="dk1"/>
                </a:solidFill>
                <a:latin typeface="Arial"/>
                <a:ea typeface="Arial"/>
                <a:cs typeface="Arial"/>
                <a:sym typeface="Arial"/>
              </a:rPr>
              <a:t>[4] S. Freight, “The decentralized social blockchain,” DeSo. [Online]. Available: https://www.deso.com/. [Accessed: 20-Mar-2023]. </a:t>
            </a:r>
            <a:endParaRPr sz="17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ct val="64705"/>
              <a:buNone/>
            </a:pPr>
            <a:r>
              <a:rPr lang="en-US" sz="1700">
                <a:solidFill>
                  <a:schemeClr val="dk1"/>
                </a:solidFill>
                <a:latin typeface="Arial"/>
                <a:ea typeface="Arial"/>
                <a:cs typeface="Arial"/>
                <a:sym typeface="Arial"/>
              </a:rPr>
              <a:t>[5] “What is the Mastodon social media platform?,” Internet Matters, 15-Mar-2023. [Online]. Available: https://www.internetmatters.org/hub/news-blogs/what-is-mastodon-social-media/. [Accessed: 20-Mar-2023]. </a:t>
            </a:r>
            <a:endParaRPr sz="17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ct val="64705"/>
              <a:buNone/>
            </a:pPr>
            <a:r>
              <a:rPr lang="en-US" sz="1700">
                <a:solidFill>
                  <a:schemeClr val="dk1"/>
                </a:solidFill>
                <a:latin typeface="Arial"/>
                <a:ea typeface="Arial"/>
                <a:cs typeface="Arial"/>
                <a:sym typeface="Arial"/>
              </a:rPr>
              <a:t>[6] "IPFS Docs," [Online]. Available: </a:t>
            </a:r>
            <a:r>
              <a:rPr lang="en-US" sz="1700" u="sng">
                <a:solidFill>
                  <a:schemeClr val="hlink"/>
                </a:solidFill>
                <a:latin typeface="Arial"/>
                <a:ea typeface="Arial"/>
                <a:cs typeface="Arial"/>
                <a:sym typeface="Arial"/>
                <a:hlinkClick r:id="rId3"/>
              </a:rPr>
              <a:t>https://docs.ipfs.tech/</a:t>
            </a:r>
            <a:r>
              <a:rPr lang="en-US" sz="1700">
                <a:solidFill>
                  <a:schemeClr val="dk1"/>
                </a:solidFill>
                <a:latin typeface="Arial"/>
                <a:ea typeface="Arial"/>
                <a:cs typeface="Arial"/>
                <a:sym typeface="Arial"/>
              </a:rPr>
              <a:t>.</a:t>
            </a:r>
            <a:endParaRPr sz="17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ct val="64705"/>
              <a:buNone/>
            </a:pPr>
            <a:r>
              <a:rPr lang="en-US" sz="1700">
                <a:solidFill>
                  <a:schemeClr val="dk1"/>
                </a:solidFill>
                <a:latin typeface="Arial"/>
                <a:ea typeface="Arial"/>
                <a:cs typeface="Arial"/>
                <a:sym typeface="Arial"/>
              </a:rPr>
              <a:t>[7] Quanqing Xu, “Building an Ethereum and IPFS-Based Decentralized Social Network System”, IEEE, 2018.</a:t>
            </a:r>
            <a:endParaRPr sz="17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ct val="64705"/>
              <a:buNone/>
            </a:pPr>
            <a:r>
              <a:rPr lang="en-US" sz="1700">
                <a:solidFill>
                  <a:schemeClr val="dk1"/>
                </a:solidFill>
                <a:latin typeface="Arial"/>
                <a:ea typeface="Arial"/>
                <a:cs typeface="Arial"/>
                <a:sym typeface="Arial"/>
              </a:rPr>
              <a:t>[8] Ma Haifeng, Zhang Ji, "Block-chain based cloud storage integrity verifycation scheme for recoverable data", IEEE 2022.</a:t>
            </a:r>
            <a:endParaRPr sz="17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ct val="64705"/>
              <a:buNone/>
            </a:pPr>
            <a:r>
              <a:rPr lang="en-US" sz="1700">
                <a:solidFill>
                  <a:schemeClr val="dk1"/>
                </a:solidFill>
                <a:latin typeface="Arial"/>
                <a:ea typeface="Arial"/>
                <a:cs typeface="Arial"/>
                <a:sym typeface="Arial"/>
              </a:rPr>
              <a:t>[9] Biwen Chen, "A Blockchain-Based Searchable Public-Key Encryption With Forward and Backward Privacy for Cloud-Assisted Vehicular Social Networks", IEEE 2022.</a:t>
            </a:r>
            <a:endParaRPr sz="17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ct val="64705"/>
              <a:buNone/>
            </a:pPr>
            <a:r>
              <a:rPr lang="en-US" sz="1700">
                <a:solidFill>
                  <a:schemeClr val="dk1"/>
                </a:solidFill>
                <a:latin typeface="Arial"/>
                <a:ea typeface="Arial"/>
                <a:cs typeface="Arial"/>
                <a:sym typeface="Arial"/>
              </a:rPr>
              <a:t>[10] Subhashish Mazumdar, "From data integrity to inference integrity", IEEE 2017.</a:t>
            </a:r>
            <a:endParaRPr sz="17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ct val="64705"/>
              <a:buNone/>
            </a:pPr>
            <a:r>
              <a:rPr lang="en-US" sz="1700">
                <a:solidFill>
                  <a:schemeClr val="dk1"/>
                </a:solidFill>
                <a:latin typeface="Arial"/>
                <a:ea typeface="Arial"/>
                <a:cs typeface="Arial"/>
                <a:sym typeface="Arial"/>
              </a:rPr>
              <a:t>[11] Bogdan Tiganoaia, "The use of social platforms and personal data protection — An exploratory study" IEEE, 2017.</a:t>
            </a:r>
            <a:endParaRPr sz="1700">
              <a:solidFill>
                <a:schemeClr val="dk1"/>
              </a:solidFill>
              <a:latin typeface="Arial"/>
              <a:ea typeface="Arial"/>
              <a:cs typeface="Arial"/>
              <a:sym typeface="Arial"/>
            </a:endParaRPr>
          </a:p>
          <a:p>
            <a:pPr indent="0" lvl="0" marL="0" rtl="0" algn="l">
              <a:lnSpc>
                <a:spcPct val="115000"/>
              </a:lnSpc>
              <a:spcBef>
                <a:spcPts val="1200"/>
              </a:spcBef>
              <a:spcAft>
                <a:spcPts val="1200"/>
              </a:spcAft>
              <a:buClr>
                <a:schemeClr val="dk1"/>
              </a:buClr>
              <a:buSzPct val="100000"/>
              <a:buNone/>
            </a:pPr>
            <a:r>
              <a:t/>
            </a:r>
            <a:endParaRPr sz="1100">
              <a:solidFill>
                <a:schemeClr val="dk1"/>
              </a:solidFill>
              <a:latin typeface="Arial"/>
              <a:ea typeface="Arial"/>
              <a:cs typeface="Arial"/>
              <a:sym typeface="Arial"/>
            </a:endParaRPr>
          </a:p>
        </p:txBody>
      </p:sp>
      <p:sp>
        <p:nvSpPr>
          <p:cNvPr id="510" name="Google Shape;510;p61"/>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mbria"/>
                <a:ea typeface="Cambria"/>
                <a:cs typeface="Cambria"/>
                <a:sym typeface="Cambria"/>
              </a:rPr>
              <a:t>IT20137496</a:t>
            </a:r>
            <a:r>
              <a:rPr lang="en-US" sz="1800">
                <a:solidFill>
                  <a:schemeClr val="dk1"/>
                </a:solidFill>
                <a:latin typeface="Cambria"/>
                <a:ea typeface="Cambria"/>
                <a:cs typeface="Cambria"/>
                <a:sym typeface="Cambria"/>
              </a:rPr>
              <a:t>   |   </a:t>
            </a:r>
            <a:r>
              <a:rPr lang="en-US" sz="1800">
                <a:solidFill>
                  <a:schemeClr val="dk1"/>
                </a:solidFill>
              </a:rPr>
              <a:t>Dhananjani G.G.S.</a:t>
            </a:r>
            <a:r>
              <a:rPr b="1" lang="en-US" sz="1800">
                <a:solidFill>
                  <a:schemeClr val="dk1"/>
                </a:solidFill>
                <a:latin typeface="Cambria"/>
                <a:ea typeface="Cambria"/>
                <a:cs typeface="Cambria"/>
                <a:sym typeface="Cambria"/>
              </a:rPr>
              <a:t>   </a:t>
            </a:r>
            <a:r>
              <a:rPr lang="en-US" sz="1800">
                <a:solidFill>
                  <a:schemeClr val="dk1"/>
                </a:solidFill>
                <a:latin typeface="Cambria"/>
                <a:ea typeface="Cambria"/>
                <a:cs typeface="Cambria"/>
                <a:sym typeface="Cambria"/>
              </a:rPr>
              <a:t>| TMP 23-234</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62"/>
          <p:cNvSpPr txBox="1"/>
          <p:nvPr>
            <p:ph type="title"/>
          </p:nvPr>
        </p:nvSpPr>
        <p:spPr>
          <a:xfrm>
            <a:off x="1943688" y="4558500"/>
            <a:ext cx="8304600" cy="9012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29640"/>
              <a:buFont typeface="Arial"/>
              <a:buNone/>
            </a:pPr>
            <a:r>
              <a:rPr lang="en-US" sz="3711"/>
              <a:t>ABEYKOON A.W.Y.I.K. | </a:t>
            </a:r>
            <a:r>
              <a:rPr b="0" lang="en-US" sz="3600"/>
              <a:t>IT20157432 | IT</a:t>
            </a:r>
            <a:endParaRPr sz="3600"/>
          </a:p>
        </p:txBody>
      </p:sp>
      <p:sp>
        <p:nvSpPr>
          <p:cNvPr id="516" name="Google Shape;516;p62"/>
          <p:cNvSpPr txBox="1"/>
          <p:nvPr>
            <p:ph idx="1" type="body"/>
          </p:nvPr>
        </p:nvSpPr>
        <p:spPr>
          <a:xfrm>
            <a:off x="914388" y="3130800"/>
            <a:ext cx="10363200" cy="901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None/>
            </a:pPr>
            <a:r>
              <a:rPr lang="en-US" sz="3300">
                <a:solidFill>
                  <a:schemeClr val="dk1"/>
                </a:solidFill>
                <a:latin typeface="Arial"/>
                <a:ea typeface="Arial"/>
                <a:cs typeface="Arial"/>
                <a:sym typeface="Arial"/>
              </a:rPr>
              <a:t>DECENTRALIZED DATA CACHING</a:t>
            </a:r>
            <a:endParaRPr sz="3300">
              <a:solidFill>
                <a:schemeClr val="dk1"/>
              </a:solidFill>
              <a:latin typeface="Arial"/>
              <a:ea typeface="Arial"/>
              <a:cs typeface="Arial"/>
              <a:sym typeface="Arial"/>
            </a:endParaRPr>
          </a:p>
        </p:txBody>
      </p:sp>
      <p:sp>
        <p:nvSpPr>
          <p:cNvPr id="517" name="Google Shape;517;p62"/>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rPr>
              <a:t>IT20157432 </a:t>
            </a:r>
            <a:r>
              <a:rPr lang="en-US" sz="1800">
                <a:solidFill>
                  <a:schemeClr val="dk1"/>
                </a:solidFill>
              </a:rPr>
              <a:t>  |   Abeykoon </a:t>
            </a:r>
            <a:r>
              <a:rPr lang="en-US" sz="1800">
                <a:solidFill>
                  <a:schemeClr val="dk1"/>
                </a:solidFill>
              </a:rPr>
              <a:t>A.W.Y.I.K.</a:t>
            </a:r>
            <a:r>
              <a:rPr b="1" lang="en-US" sz="1800">
                <a:solidFill>
                  <a:schemeClr val="dk1"/>
                </a:solidFill>
              </a:rPr>
              <a:t>   </a:t>
            </a:r>
            <a:r>
              <a:rPr lang="en-US" sz="1800">
                <a:solidFill>
                  <a:schemeClr val="dk1"/>
                </a:solidFill>
              </a:rPr>
              <a:t>|  </a:t>
            </a:r>
            <a:r>
              <a:rPr lang="en-US" sz="1800">
                <a:solidFill>
                  <a:schemeClr val="dk1"/>
                </a:solidFill>
              </a:rPr>
              <a:t>TMP</a:t>
            </a:r>
            <a:r>
              <a:rPr lang="en-US" sz="1800">
                <a:solidFill>
                  <a:schemeClr val="dk1"/>
                </a:solidFill>
              </a:rPr>
              <a:t> 23-234</a:t>
            </a:r>
            <a:endParaRPr/>
          </a:p>
        </p:txBody>
      </p:sp>
      <p:pic>
        <p:nvPicPr>
          <p:cNvPr id="518" name="Google Shape;518;p62"/>
          <p:cNvPicPr preferRelativeResize="0"/>
          <p:nvPr/>
        </p:nvPicPr>
        <p:blipFill rotWithShape="1">
          <a:blip r:embed="rId3">
            <a:alphaModFix amt="22000"/>
          </a:blip>
          <a:srcRect b="35963" l="0" r="60355" t="0"/>
          <a:stretch/>
        </p:blipFill>
        <p:spPr>
          <a:xfrm rot="5399998">
            <a:off x="-634023" y="-4417800"/>
            <a:ext cx="7208596" cy="8306249"/>
          </a:xfrm>
          <a:prstGeom prst="rect">
            <a:avLst/>
          </a:prstGeom>
          <a:noFill/>
          <a:ln>
            <a:noFill/>
          </a:ln>
        </p:spPr>
      </p:pic>
      <p:pic>
        <p:nvPicPr>
          <p:cNvPr descr="Yohani Abeykoon" id="519" name="Google Shape;519;p62"/>
          <p:cNvPicPr preferRelativeResize="0"/>
          <p:nvPr/>
        </p:nvPicPr>
        <p:blipFill rotWithShape="1">
          <a:blip r:embed="rId4">
            <a:alphaModFix/>
          </a:blip>
          <a:srcRect b="34169" l="18535" r="16948" t="2834"/>
          <a:stretch/>
        </p:blipFill>
        <p:spPr>
          <a:xfrm>
            <a:off x="9773400" y="0"/>
            <a:ext cx="2418600" cy="25604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3"/>
          <p:cNvSpPr txBox="1"/>
          <p:nvPr>
            <p:ph type="title"/>
          </p:nvPr>
        </p:nvSpPr>
        <p:spPr>
          <a:xfrm>
            <a:off x="304800" y="304800"/>
            <a:ext cx="10739400" cy="792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Arial"/>
              <a:buNone/>
            </a:pPr>
            <a:r>
              <a:rPr lang="en-US"/>
              <a:t>Introduction</a:t>
            </a:r>
            <a:endParaRPr/>
          </a:p>
        </p:txBody>
      </p:sp>
      <p:sp>
        <p:nvSpPr>
          <p:cNvPr id="525" name="Google Shape;525;p63"/>
          <p:cNvSpPr txBox="1"/>
          <p:nvPr>
            <p:ph idx="1" type="body"/>
          </p:nvPr>
        </p:nvSpPr>
        <p:spPr>
          <a:xfrm>
            <a:off x="304800" y="1143000"/>
            <a:ext cx="11684100" cy="5181600"/>
          </a:xfrm>
          <a:prstGeom prst="rect">
            <a:avLst/>
          </a:prstGeom>
          <a:noFill/>
          <a:ln>
            <a:noFill/>
          </a:ln>
        </p:spPr>
        <p:txBody>
          <a:bodyPr anchorCtr="0" anchor="t" bIns="45700" lIns="91425" spcFirstLastPara="1" rIns="91425" wrap="square" tIns="45700">
            <a:normAutofit fontScale="77500" lnSpcReduction="10000"/>
          </a:bodyPr>
          <a:lstStyle/>
          <a:p>
            <a:pPr indent="-371316" lvl="0" marL="457200" rtl="0" algn="l">
              <a:lnSpc>
                <a:spcPct val="200000"/>
              </a:lnSpc>
              <a:spcBef>
                <a:spcPts val="0"/>
              </a:spcBef>
              <a:spcAft>
                <a:spcPts val="0"/>
              </a:spcAft>
              <a:buSzPct val="100000"/>
              <a:buFont typeface="Arial"/>
              <a:buChar char="❖"/>
            </a:pPr>
            <a:r>
              <a:rPr lang="en-US" sz="2900">
                <a:latin typeface="Arial"/>
                <a:ea typeface="Arial"/>
                <a:cs typeface="Arial"/>
                <a:sym typeface="Arial"/>
              </a:rPr>
              <a:t>“Caching your way to a decentralized social media experience that's fast and efficient”</a:t>
            </a:r>
            <a:endParaRPr sz="2900">
              <a:latin typeface="Arial"/>
              <a:ea typeface="Arial"/>
              <a:cs typeface="Arial"/>
              <a:sym typeface="Arial"/>
            </a:endParaRPr>
          </a:p>
          <a:p>
            <a:pPr indent="-371316" lvl="0" marL="457200" rtl="0" algn="l">
              <a:lnSpc>
                <a:spcPct val="200000"/>
              </a:lnSpc>
              <a:spcBef>
                <a:spcPts val="0"/>
              </a:spcBef>
              <a:spcAft>
                <a:spcPts val="0"/>
              </a:spcAft>
              <a:buSzPct val="100000"/>
              <a:buFont typeface="Arial"/>
              <a:buChar char="❖"/>
            </a:pPr>
            <a:r>
              <a:rPr lang="en-US" sz="2900">
                <a:latin typeface="Arial"/>
                <a:ea typeface="Arial"/>
                <a:cs typeface="Arial"/>
                <a:sym typeface="Arial"/>
              </a:rPr>
              <a:t>Decentralized social media protocols that preserve data caching are essential for improving network performance It increases in storage optimization and reduces the amount of traffic on the decentralized storage network.  It help to lower the cost of network operations and improve scalability, dependability, and cost effectiveness.</a:t>
            </a:r>
            <a:endParaRPr sz="2900">
              <a:latin typeface="Arial"/>
              <a:ea typeface="Arial"/>
              <a:cs typeface="Arial"/>
              <a:sym typeface="Arial"/>
            </a:endParaRPr>
          </a:p>
          <a:p>
            <a:pPr indent="-371316" lvl="2" marL="1371600" rtl="0" algn="l">
              <a:lnSpc>
                <a:spcPct val="200000"/>
              </a:lnSpc>
              <a:spcBef>
                <a:spcPts val="0"/>
              </a:spcBef>
              <a:spcAft>
                <a:spcPts val="0"/>
              </a:spcAft>
              <a:buSzPct val="100000"/>
              <a:buFont typeface="Arial"/>
              <a:buChar char="■"/>
            </a:pPr>
            <a:r>
              <a:rPr lang="en-US" sz="2900">
                <a:latin typeface="Arial"/>
                <a:ea typeface="Arial"/>
                <a:cs typeface="Arial"/>
                <a:sym typeface="Arial"/>
              </a:rPr>
              <a:t>Ex :Diaspora, </a:t>
            </a:r>
            <a:r>
              <a:rPr lang="en-US" sz="2900">
                <a:latin typeface="Arial"/>
                <a:ea typeface="Arial"/>
                <a:cs typeface="Arial"/>
                <a:sym typeface="Arial"/>
              </a:rPr>
              <a:t>Scuttlebutt, Peepath, </a:t>
            </a:r>
            <a:r>
              <a:rPr lang="en-US" sz="2900">
                <a:latin typeface="Arial"/>
                <a:ea typeface="Arial"/>
                <a:cs typeface="Arial"/>
                <a:sym typeface="Arial"/>
              </a:rPr>
              <a:t>Steemit, Minds, Akasha</a:t>
            </a:r>
            <a:endParaRPr sz="2900">
              <a:latin typeface="Arial"/>
              <a:ea typeface="Arial"/>
              <a:cs typeface="Arial"/>
              <a:sym typeface="Arial"/>
            </a:endParaRPr>
          </a:p>
          <a:p>
            <a:pPr indent="-371316" lvl="0" marL="457200" rtl="0" algn="l">
              <a:lnSpc>
                <a:spcPct val="200000"/>
              </a:lnSpc>
              <a:spcBef>
                <a:spcPts val="0"/>
              </a:spcBef>
              <a:spcAft>
                <a:spcPts val="0"/>
              </a:spcAft>
              <a:buSzPct val="100000"/>
              <a:buFont typeface="Arial"/>
              <a:buChar char="❖"/>
            </a:pPr>
            <a:r>
              <a:rPr lang="en-US" sz="2900">
                <a:latin typeface="Arial"/>
                <a:ea typeface="Arial"/>
                <a:cs typeface="Arial"/>
                <a:sym typeface="Arial"/>
              </a:rPr>
              <a:t>There are many kind of decentralized storage networks </a:t>
            </a:r>
            <a:endParaRPr sz="2900">
              <a:latin typeface="Arial"/>
              <a:ea typeface="Arial"/>
              <a:cs typeface="Arial"/>
              <a:sym typeface="Arial"/>
            </a:endParaRPr>
          </a:p>
          <a:p>
            <a:pPr indent="-371316" lvl="2" marL="1371600" rtl="0" algn="l">
              <a:lnSpc>
                <a:spcPct val="200000"/>
              </a:lnSpc>
              <a:spcBef>
                <a:spcPts val="0"/>
              </a:spcBef>
              <a:spcAft>
                <a:spcPts val="0"/>
              </a:spcAft>
              <a:buSzPct val="100000"/>
              <a:buFont typeface="Arial"/>
              <a:buChar char="■"/>
            </a:pPr>
            <a:r>
              <a:rPr lang="en-US" sz="2900">
                <a:latin typeface="Arial"/>
                <a:ea typeface="Arial"/>
                <a:cs typeface="Arial"/>
                <a:sym typeface="Arial"/>
              </a:rPr>
              <a:t>Ex : Storj, Filecon, Arware , BitTorrent, IPFs</a:t>
            </a:r>
            <a:r>
              <a:rPr lang="en-US" sz="2900">
                <a:latin typeface="Arial"/>
                <a:ea typeface="Arial"/>
                <a:cs typeface="Arial"/>
                <a:sym typeface="Arial"/>
              </a:rPr>
              <a:t> (InterPlanetary File System)</a:t>
            </a:r>
            <a:endParaRPr>
              <a:latin typeface="Arial"/>
              <a:ea typeface="Arial"/>
              <a:cs typeface="Arial"/>
              <a:sym typeface="Arial"/>
            </a:endParaRPr>
          </a:p>
        </p:txBody>
      </p:sp>
      <p:sp>
        <p:nvSpPr>
          <p:cNvPr id="526" name="Google Shape;526;p63"/>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rPr>
              <a:t>IT20157432 </a:t>
            </a:r>
            <a:r>
              <a:rPr lang="en-US" sz="1800">
                <a:solidFill>
                  <a:schemeClr val="dk1"/>
                </a:solidFill>
              </a:rPr>
              <a:t>  |   Abeykoon A.W.Y.I.K.</a:t>
            </a:r>
            <a:r>
              <a:rPr b="1" lang="en-US" sz="1800">
                <a:solidFill>
                  <a:schemeClr val="dk1"/>
                </a:solidFill>
              </a:rPr>
              <a:t>   </a:t>
            </a:r>
            <a:r>
              <a:rPr lang="en-US" sz="1800">
                <a:solidFill>
                  <a:schemeClr val="dk1"/>
                </a:solidFill>
              </a:rPr>
              <a:t>|  TMP 23-234</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64"/>
          <p:cNvSpPr txBox="1"/>
          <p:nvPr>
            <p:ph type="title"/>
          </p:nvPr>
        </p:nvSpPr>
        <p:spPr>
          <a:xfrm>
            <a:off x="304800" y="304800"/>
            <a:ext cx="10739400" cy="792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Arial"/>
              <a:buNone/>
            </a:pPr>
            <a:r>
              <a:rPr lang="en-US"/>
              <a:t>Research Problem</a:t>
            </a:r>
            <a:endParaRPr/>
          </a:p>
        </p:txBody>
      </p:sp>
      <p:sp>
        <p:nvSpPr>
          <p:cNvPr id="532" name="Google Shape;532;p64"/>
          <p:cNvSpPr txBox="1"/>
          <p:nvPr>
            <p:ph idx="1" type="body"/>
          </p:nvPr>
        </p:nvSpPr>
        <p:spPr>
          <a:xfrm>
            <a:off x="432250" y="1559925"/>
            <a:ext cx="7377600" cy="4429800"/>
          </a:xfrm>
          <a:prstGeom prst="rect">
            <a:avLst/>
          </a:prstGeom>
          <a:noFill/>
          <a:ln>
            <a:noFill/>
          </a:ln>
        </p:spPr>
        <p:txBody>
          <a:bodyPr anchorCtr="0" anchor="t" bIns="45700" lIns="91425" spcFirstLastPara="1" rIns="91425" wrap="square" tIns="45700">
            <a:normAutofit fontScale="85000"/>
          </a:bodyPr>
          <a:lstStyle/>
          <a:p>
            <a:pPr indent="-385127" lvl="0" marL="342900" rtl="0" algn="l">
              <a:lnSpc>
                <a:spcPct val="140000"/>
              </a:lnSpc>
              <a:spcBef>
                <a:spcPts val="0"/>
              </a:spcBef>
              <a:spcAft>
                <a:spcPts val="0"/>
              </a:spcAft>
              <a:buSzPct val="100000"/>
              <a:buChar char="❖"/>
            </a:pPr>
            <a:r>
              <a:rPr lang="en-US" sz="2900">
                <a:latin typeface="Arial"/>
                <a:ea typeface="Arial"/>
                <a:cs typeface="Arial"/>
                <a:sym typeface="Arial"/>
              </a:rPr>
              <a:t>What is the most effective caching strategy for issues of caching mechanism?</a:t>
            </a:r>
            <a:endParaRPr sz="2900">
              <a:latin typeface="Arial"/>
              <a:ea typeface="Arial"/>
              <a:cs typeface="Arial"/>
              <a:sym typeface="Arial"/>
            </a:endParaRPr>
          </a:p>
          <a:p>
            <a:pPr indent="0" lvl="0" marL="342900" rtl="0" algn="l">
              <a:lnSpc>
                <a:spcPct val="140000"/>
              </a:lnSpc>
              <a:spcBef>
                <a:spcPts val="1200"/>
              </a:spcBef>
              <a:spcAft>
                <a:spcPts val="0"/>
              </a:spcAft>
              <a:buNone/>
            </a:pPr>
            <a:r>
              <a:t/>
            </a:r>
            <a:endParaRPr sz="2900">
              <a:latin typeface="Arial"/>
              <a:ea typeface="Arial"/>
              <a:cs typeface="Arial"/>
              <a:sym typeface="Arial"/>
            </a:endParaRPr>
          </a:p>
          <a:p>
            <a:pPr indent="-385127" lvl="0" marL="342900" rtl="0" algn="l">
              <a:lnSpc>
                <a:spcPct val="140000"/>
              </a:lnSpc>
              <a:spcBef>
                <a:spcPts val="1200"/>
              </a:spcBef>
              <a:spcAft>
                <a:spcPts val="0"/>
              </a:spcAft>
              <a:buSzPct val="100000"/>
              <a:buChar char="❖"/>
            </a:pPr>
            <a:r>
              <a:rPr lang="en-US" sz="2900">
                <a:latin typeface="Arial"/>
                <a:ea typeface="Arial"/>
                <a:cs typeface="Arial"/>
                <a:sym typeface="Arial"/>
              </a:rPr>
              <a:t>What we can do for minimize resource usage?</a:t>
            </a:r>
            <a:endParaRPr sz="2900">
              <a:latin typeface="Arial"/>
              <a:ea typeface="Arial"/>
              <a:cs typeface="Arial"/>
              <a:sym typeface="Arial"/>
            </a:endParaRPr>
          </a:p>
          <a:p>
            <a:pPr indent="0" lvl="0" marL="0" rtl="0" algn="l">
              <a:lnSpc>
                <a:spcPct val="140000"/>
              </a:lnSpc>
              <a:spcBef>
                <a:spcPts val="1200"/>
              </a:spcBef>
              <a:spcAft>
                <a:spcPts val="0"/>
              </a:spcAft>
              <a:buNone/>
            </a:pPr>
            <a:r>
              <a:t/>
            </a:r>
            <a:endParaRPr sz="2900">
              <a:latin typeface="Arial"/>
              <a:ea typeface="Arial"/>
              <a:cs typeface="Arial"/>
              <a:sym typeface="Arial"/>
            </a:endParaRPr>
          </a:p>
          <a:p>
            <a:pPr indent="-385127" lvl="0" marL="342900" rtl="0" algn="l">
              <a:lnSpc>
                <a:spcPct val="140000"/>
              </a:lnSpc>
              <a:spcBef>
                <a:spcPts val="1200"/>
              </a:spcBef>
              <a:spcAft>
                <a:spcPts val="0"/>
              </a:spcAft>
              <a:buSzPct val="100000"/>
              <a:buChar char="❖"/>
            </a:pPr>
            <a:r>
              <a:rPr lang="en-US" sz="2900">
                <a:latin typeface="Arial"/>
                <a:ea typeface="Arial"/>
                <a:cs typeface="Arial"/>
                <a:sym typeface="Arial"/>
              </a:rPr>
              <a:t>Why we use IPFS to implement the caching mechanism?</a:t>
            </a:r>
            <a:endParaRPr sz="2900">
              <a:latin typeface="Arial"/>
              <a:ea typeface="Arial"/>
              <a:cs typeface="Arial"/>
              <a:sym typeface="Arial"/>
            </a:endParaRPr>
          </a:p>
        </p:txBody>
      </p:sp>
      <p:sp>
        <p:nvSpPr>
          <p:cNvPr id="533" name="Google Shape;533;p64"/>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rPr>
              <a:t>IT20157432 </a:t>
            </a:r>
            <a:r>
              <a:rPr lang="en-US" sz="1800">
                <a:solidFill>
                  <a:schemeClr val="dk1"/>
                </a:solidFill>
              </a:rPr>
              <a:t>  |   Abeykoon A.W.Y.I.K.</a:t>
            </a:r>
            <a:r>
              <a:rPr b="1" lang="en-US" sz="1800">
                <a:solidFill>
                  <a:schemeClr val="dk1"/>
                </a:solidFill>
              </a:rPr>
              <a:t>   </a:t>
            </a:r>
            <a:r>
              <a:rPr lang="en-US" sz="1800">
                <a:solidFill>
                  <a:schemeClr val="dk1"/>
                </a:solidFill>
              </a:rPr>
              <a:t>|  TMP 23-234</a:t>
            </a:r>
            <a:endParaRPr/>
          </a:p>
        </p:txBody>
      </p:sp>
      <p:pic>
        <p:nvPicPr>
          <p:cNvPr id="534" name="Google Shape;534;p64"/>
          <p:cNvPicPr preferRelativeResize="0"/>
          <p:nvPr/>
        </p:nvPicPr>
        <p:blipFill>
          <a:blip r:embed="rId3">
            <a:alphaModFix/>
          </a:blip>
          <a:stretch>
            <a:fillRect/>
          </a:stretch>
        </p:blipFill>
        <p:spPr>
          <a:xfrm>
            <a:off x="7809725" y="1559925"/>
            <a:ext cx="3977325" cy="3977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0"/>
          <p:cNvSpPr txBox="1"/>
          <p:nvPr>
            <p:ph type="title"/>
          </p:nvPr>
        </p:nvSpPr>
        <p:spPr>
          <a:xfrm>
            <a:off x="304800" y="304800"/>
            <a:ext cx="10146300" cy="7923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SzPct val="25647"/>
              <a:buNone/>
            </a:pPr>
            <a:r>
              <a:rPr lang="en-US" sz="3859"/>
              <a:t>Major Issues In Current Social Media Platforms</a:t>
            </a:r>
            <a:endParaRPr sz="3859"/>
          </a:p>
        </p:txBody>
      </p:sp>
      <p:sp>
        <p:nvSpPr>
          <p:cNvPr id="148" name="Google Shape;148;p20"/>
          <p:cNvSpPr txBox="1"/>
          <p:nvPr>
            <p:ph idx="1" type="body"/>
          </p:nvPr>
        </p:nvSpPr>
        <p:spPr>
          <a:xfrm>
            <a:off x="304800" y="1645275"/>
            <a:ext cx="11684100" cy="3367800"/>
          </a:xfrm>
          <a:prstGeom prst="rect">
            <a:avLst/>
          </a:prstGeom>
        </p:spPr>
        <p:txBody>
          <a:bodyPr anchorCtr="0" anchor="t" bIns="45700" lIns="91425" spcFirstLastPara="1" rIns="91425" wrap="square" tIns="45700">
            <a:normAutofit/>
          </a:bodyPr>
          <a:lstStyle/>
          <a:p>
            <a:pPr indent="-374650" lvl="0" marL="457200" rtl="0" algn="l">
              <a:lnSpc>
                <a:spcPct val="150000"/>
              </a:lnSpc>
              <a:spcBef>
                <a:spcPts val="0"/>
              </a:spcBef>
              <a:spcAft>
                <a:spcPts val="0"/>
              </a:spcAft>
              <a:buClr>
                <a:schemeClr val="dk1"/>
              </a:buClr>
              <a:buSzPts val="2300"/>
              <a:buFont typeface="Arial"/>
              <a:buChar char="❖"/>
            </a:pPr>
            <a:r>
              <a:rPr lang="en-US" sz="2300">
                <a:solidFill>
                  <a:schemeClr val="dk1"/>
                </a:solidFill>
                <a:latin typeface="Arial"/>
                <a:ea typeface="Arial"/>
                <a:cs typeface="Arial"/>
                <a:sym typeface="Arial"/>
              </a:rPr>
              <a:t>The difficult balance between user privacy and platform transparency</a:t>
            </a:r>
            <a:endParaRPr sz="2300">
              <a:solidFill>
                <a:schemeClr val="dk1"/>
              </a:solidFill>
              <a:latin typeface="Arial"/>
              <a:ea typeface="Arial"/>
              <a:cs typeface="Arial"/>
              <a:sym typeface="Arial"/>
            </a:endParaRPr>
          </a:p>
          <a:p>
            <a:pPr indent="-374650" lvl="0" marL="457200" rtl="0" algn="l">
              <a:lnSpc>
                <a:spcPct val="150000"/>
              </a:lnSpc>
              <a:spcBef>
                <a:spcPts val="0"/>
              </a:spcBef>
              <a:spcAft>
                <a:spcPts val="0"/>
              </a:spcAft>
              <a:buClr>
                <a:schemeClr val="dk1"/>
              </a:buClr>
              <a:buSzPts val="2300"/>
              <a:buFont typeface="Arial"/>
              <a:buChar char="❖"/>
            </a:pPr>
            <a:r>
              <a:rPr lang="en-US" sz="2300">
                <a:solidFill>
                  <a:schemeClr val="dk1"/>
                </a:solidFill>
                <a:latin typeface="Arial"/>
                <a:ea typeface="Arial"/>
                <a:cs typeface="Arial"/>
                <a:sym typeface="Arial"/>
              </a:rPr>
              <a:t>The need to trust the social media corporation for the security of confidential data</a:t>
            </a:r>
            <a:endParaRPr sz="2300">
              <a:solidFill>
                <a:schemeClr val="dk1"/>
              </a:solidFill>
              <a:latin typeface="Arial"/>
              <a:ea typeface="Arial"/>
              <a:cs typeface="Arial"/>
              <a:sym typeface="Arial"/>
            </a:endParaRPr>
          </a:p>
          <a:p>
            <a:pPr indent="-374650" lvl="0" marL="457200" rtl="0" algn="l">
              <a:lnSpc>
                <a:spcPct val="150000"/>
              </a:lnSpc>
              <a:spcBef>
                <a:spcPts val="0"/>
              </a:spcBef>
              <a:spcAft>
                <a:spcPts val="0"/>
              </a:spcAft>
              <a:buClr>
                <a:schemeClr val="dk1"/>
              </a:buClr>
              <a:buSzPts val="2300"/>
              <a:buFont typeface="Arial"/>
              <a:buChar char="❖"/>
            </a:pPr>
            <a:r>
              <a:rPr lang="en-US" sz="2300">
                <a:solidFill>
                  <a:schemeClr val="dk1"/>
                </a:solidFill>
                <a:latin typeface="Arial"/>
                <a:ea typeface="Arial"/>
                <a:cs typeface="Arial"/>
                <a:sym typeface="Arial"/>
              </a:rPr>
              <a:t>Lack of regulation for social media companies</a:t>
            </a:r>
            <a:endParaRPr sz="2300">
              <a:solidFill>
                <a:schemeClr val="dk1"/>
              </a:solidFill>
              <a:latin typeface="Arial"/>
              <a:ea typeface="Arial"/>
              <a:cs typeface="Arial"/>
              <a:sym typeface="Arial"/>
            </a:endParaRPr>
          </a:p>
          <a:p>
            <a:pPr indent="-374650" lvl="0" marL="457200" rtl="0" algn="l">
              <a:lnSpc>
                <a:spcPct val="150000"/>
              </a:lnSpc>
              <a:spcBef>
                <a:spcPts val="0"/>
              </a:spcBef>
              <a:spcAft>
                <a:spcPts val="0"/>
              </a:spcAft>
              <a:buClr>
                <a:schemeClr val="dk1"/>
              </a:buClr>
              <a:buSzPts val="2300"/>
              <a:buFont typeface="Arial"/>
              <a:buChar char="❖"/>
            </a:pPr>
            <a:r>
              <a:rPr lang="en-US" sz="2300">
                <a:solidFill>
                  <a:schemeClr val="dk1"/>
                </a:solidFill>
                <a:latin typeface="Arial"/>
                <a:ea typeface="Arial"/>
                <a:cs typeface="Arial"/>
                <a:sym typeface="Arial"/>
              </a:rPr>
              <a:t>Monopoly among leading social media companies</a:t>
            </a:r>
            <a:endParaRPr sz="2300">
              <a:solidFill>
                <a:schemeClr val="dk1"/>
              </a:solidFill>
              <a:latin typeface="Arial"/>
              <a:ea typeface="Arial"/>
              <a:cs typeface="Arial"/>
              <a:sym typeface="Arial"/>
            </a:endParaRPr>
          </a:p>
          <a:p>
            <a:pPr indent="-374650" lvl="0" marL="457200" rtl="0" algn="l">
              <a:lnSpc>
                <a:spcPct val="150000"/>
              </a:lnSpc>
              <a:spcBef>
                <a:spcPts val="0"/>
              </a:spcBef>
              <a:spcAft>
                <a:spcPts val="0"/>
              </a:spcAft>
              <a:buClr>
                <a:schemeClr val="dk1"/>
              </a:buClr>
              <a:buSzPts val="2300"/>
              <a:buFont typeface="Arial"/>
              <a:buChar char="❖"/>
            </a:pPr>
            <a:r>
              <a:rPr lang="en-US" sz="2300">
                <a:solidFill>
                  <a:schemeClr val="dk1"/>
                </a:solidFill>
                <a:latin typeface="Arial"/>
                <a:ea typeface="Arial"/>
                <a:cs typeface="Arial"/>
                <a:sym typeface="Arial"/>
              </a:rPr>
              <a:t>Algorithms contribute to bias, racism, and polarization</a:t>
            </a:r>
            <a:endParaRPr sz="2300">
              <a:solidFill>
                <a:schemeClr val="dk1"/>
              </a:solidFill>
              <a:latin typeface="Arial"/>
              <a:ea typeface="Arial"/>
              <a:cs typeface="Arial"/>
              <a:sym typeface="Arial"/>
            </a:endParaRPr>
          </a:p>
          <a:p>
            <a:pPr indent="-374650" lvl="0" marL="457200" rtl="0" algn="l">
              <a:lnSpc>
                <a:spcPct val="150000"/>
              </a:lnSpc>
              <a:spcBef>
                <a:spcPts val="0"/>
              </a:spcBef>
              <a:spcAft>
                <a:spcPts val="0"/>
              </a:spcAft>
              <a:buClr>
                <a:schemeClr val="dk1"/>
              </a:buClr>
              <a:buSzPts val="2300"/>
              <a:buFont typeface="Arial"/>
              <a:buChar char="❖"/>
            </a:pPr>
            <a:r>
              <a:rPr lang="en-US" sz="2300">
                <a:solidFill>
                  <a:schemeClr val="dk1"/>
                </a:solidFill>
                <a:latin typeface="Arial"/>
                <a:ea typeface="Arial"/>
                <a:cs typeface="Arial"/>
                <a:sym typeface="Arial"/>
              </a:rPr>
              <a:t>Social media business models don’t always serve users</a:t>
            </a:r>
            <a:endParaRPr sz="2300">
              <a:solidFill>
                <a:schemeClr val="dk1"/>
              </a:solidFill>
              <a:latin typeface="Arial"/>
              <a:ea typeface="Arial"/>
              <a:cs typeface="Arial"/>
              <a:sym typeface="Arial"/>
            </a:endParaRPr>
          </a:p>
        </p:txBody>
      </p:sp>
      <p:grpSp>
        <p:nvGrpSpPr>
          <p:cNvPr id="149" name="Google Shape;149;p20"/>
          <p:cNvGrpSpPr/>
          <p:nvPr/>
        </p:nvGrpSpPr>
        <p:grpSpPr>
          <a:xfrm>
            <a:off x="8093300" y="4025200"/>
            <a:ext cx="3428525" cy="2335675"/>
            <a:chOff x="8093300" y="4025200"/>
            <a:chExt cx="3428525" cy="2335675"/>
          </a:xfrm>
        </p:grpSpPr>
        <p:pic>
          <p:nvPicPr>
            <p:cNvPr id="150" name="Google Shape;150;p20"/>
            <p:cNvPicPr preferRelativeResize="0"/>
            <p:nvPr/>
          </p:nvPicPr>
          <p:blipFill>
            <a:blip r:embed="rId3">
              <a:alphaModFix/>
            </a:blip>
            <a:stretch>
              <a:fillRect/>
            </a:stretch>
          </p:blipFill>
          <p:spPr>
            <a:xfrm>
              <a:off x="8093300" y="4025200"/>
              <a:ext cx="3428525" cy="2335675"/>
            </a:xfrm>
            <a:prstGeom prst="rect">
              <a:avLst/>
            </a:prstGeom>
            <a:noFill/>
            <a:ln>
              <a:noFill/>
            </a:ln>
          </p:spPr>
        </p:pic>
        <p:pic>
          <p:nvPicPr>
            <p:cNvPr id="151" name="Google Shape;151;p20"/>
            <p:cNvPicPr preferRelativeResize="0"/>
            <p:nvPr/>
          </p:nvPicPr>
          <p:blipFill>
            <a:blip r:embed="rId4">
              <a:alphaModFix/>
            </a:blip>
            <a:stretch>
              <a:fillRect/>
            </a:stretch>
          </p:blipFill>
          <p:spPr>
            <a:xfrm>
              <a:off x="8612475" y="4276925"/>
              <a:ext cx="379400" cy="379400"/>
            </a:xfrm>
            <a:prstGeom prst="rect">
              <a:avLst/>
            </a:prstGeom>
            <a:noFill/>
            <a:ln>
              <a:noFill/>
            </a:ln>
          </p:spPr>
        </p:pic>
        <p:pic>
          <p:nvPicPr>
            <p:cNvPr id="152" name="Google Shape;152;p20"/>
            <p:cNvPicPr preferRelativeResize="0"/>
            <p:nvPr/>
          </p:nvPicPr>
          <p:blipFill>
            <a:blip r:embed="rId5">
              <a:alphaModFix/>
            </a:blip>
            <a:stretch>
              <a:fillRect/>
            </a:stretch>
          </p:blipFill>
          <p:spPr>
            <a:xfrm>
              <a:off x="9083650" y="4025200"/>
              <a:ext cx="508973" cy="508973"/>
            </a:xfrm>
            <a:prstGeom prst="rect">
              <a:avLst/>
            </a:prstGeom>
            <a:noFill/>
            <a:ln>
              <a:noFill/>
            </a:ln>
          </p:spPr>
        </p:pic>
        <p:pic>
          <p:nvPicPr>
            <p:cNvPr id="153" name="Google Shape;153;p20"/>
            <p:cNvPicPr preferRelativeResize="0"/>
            <p:nvPr/>
          </p:nvPicPr>
          <p:blipFill rotWithShape="1">
            <a:blip r:embed="rId6">
              <a:alphaModFix/>
            </a:blip>
            <a:srcRect b="0" l="17220" r="17675" t="0"/>
            <a:stretch/>
          </p:blipFill>
          <p:spPr>
            <a:xfrm>
              <a:off x="10747400" y="4656325"/>
              <a:ext cx="379400" cy="378815"/>
            </a:xfrm>
            <a:prstGeom prst="rect">
              <a:avLst/>
            </a:prstGeom>
            <a:noFill/>
            <a:ln>
              <a:noFill/>
            </a:ln>
          </p:spPr>
        </p:pic>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65"/>
          <p:cNvSpPr txBox="1"/>
          <p:nvPr>
            <p:ph type="title"/>
          </p:nvPr>
        </p:nvSpPr>
        <p:spPr>
          <a:xfrm>
            <a:off x="304800" y="304800"/>
            <a:ext cx="10739400" cy="792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Arial"/>
              <a:buNone/>
            </a:pPr>
            <a:r>
              <a:rPr lang="en-US"/>
              <a:t>Research Gap</a:t>
            </a:r>
            <a:endParaRPr/>
          </a:p>
        </p:txBody>
      </p:sp>
      <p:sp>
        <p:nvSpPr>
          <p:cNvPr id="540" name="Google Shape;540;p65"/>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rPr>
              <a:t>IT20157432 </a:t>
            </a:r>
            <a:r>
              <a:rPr lang="en-US" sz="1800">
                <a:solidFill>
                  <a:schemeClr val="dk1"/>
                </a:solidFill>
              </a:rPr>
              <a:t>  |   Abeykoon A.W.Y.I.K.</a:t>
            </a:r>
            <a:r>
              <a:rPr b="1" lang="en-US" sz="1800">
                <a:solidFill>
                  <a:schemeClr val="dk1"/>
                </a:solidFill>
              </a:rPr>
              <a:t>   </a:t>
            </a:r>
            <a:r>
              <a:rPr lang="en-US" sz="1800">
                <a:solidFill>
                  <a:schemeClr val="dk1"/>
                </a:solidFill>
              </a:rPr>
              <a:t>|  TMP 23-234</a:t>
            </a:r>
            <a:endParaRPr/>
          </a:p>
        </p:txBody>
      </p:sp>
      <p:graphicFrame>
        <p:nvGraphicFramePr>
          <p:cNvPr id="541" name="Google Shape;541;p65"/>
          <p:cNvGraphicFramePr/>
          <p:nvPr/>
        </p:nvGraphicFramePr>
        <p:xfrm>
          <a:off x="638375" y="1577798"/>
          <a:ext cx="3000000" cy="3000000"/>
        </p:xfrm>
        <a:graphic>
          <a:graphicData uri="http://schemas.openxmlformats.org/drawingml/2006/table">
            <a:tbl>
              <a:tblPr>
                <a:noFill/>
                <a:tableStyleId>{AF755E10-9511-411D-B8A9-069B60E6DE34}</a:tableStyleId>
              </a:tblPr>
              <a:tblGrid>
                <a:gridCol w="2178325"/>
                <a:gridCol w="2178325"/>
                <a:gridCol w="2163575"/>
                <a:gridCol w="2193075"/>
                <a:gridCol w="2178325"/>
              </a:tblGrid>
              <a:tr h="532575">
                <a:tc>
                  <a:txBody>
                    <a:bodyPr/>
                    <a:lstStyle/>
                    <a:p>
                      <a:pPr indent="0" lvl="0" marL="0" rtl="0" algn="l">
                        <a:spcBef>
                          <a:spcPts val="0"/>
                        </a:spcBef>
                        <a:spcAft>
                          <a:spcPts val="0"/>
                        </a:spcAft>
                        <a:buNone/>
                      </a:pPr>
                      <a:r>
                        <a:t/>
                      </a:r>
                      <a:endParaRPr/>
                    </a:p>
                  </a:txBody>
                  <a:tcPr marT="91425" marB="91425" marR="91425" marL="91425">
                    <a:lnB cap="flat" cmpd="sng" w="76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US"/>
                        <a:t>Mastodon</a:t>
                      </a:r>
                      <a:endParaRPr/>
                    </a:p>
                  </a:txBody>
                  <a:tcPr marT="91425" marB="91425" marR="91425" marL="91425">
                    <a:lnB cap="flat" cmpd="sng" w="76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US"/>
                        <a:t>Steemit</a:t>
                      </a:r>
                      <a:endParaRPr/>
                    </a:p>
                  </a:txBody>
                  <a:tcPr marT="91425" marB="91425" marR="91425" marL="91425">
                    <a:lnB cap="flat" cmpd="sng" w="76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US"/>
                        <a:t>Peepath</a:t>
                      </a:r>
                      <a:endParaRPr/>
                    </a:p>
                  </a:txBody>
                  <a:tcPr marT="91425" marB="91425" marR="91425" marL="91425">
                    <a:lnB cap="flat" cmpd="sng" w="76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US"/>
                        <a:t>DeMedia</a:t>
                      </a:r>
                      <a:endParaRPr/>
                    </a:p>
                  </a:txBody>
                  <a:tcPr marT="91425" marB="91425" marR="91425" marL="91425">
                    <a:lnB cap="flat" cmpd="sng" w="7625">
                      <a:solidFill>
                        <a:srgbClr val="000000"/>
                      </a:solidFill>
                      <a:prstDash val="solid"/>
                      <a:round/>
                      <a:headEnd len="sm" w="sm" type="none"/>
                      <a:tailEnd len="sm" w="sm" type="none"/>
                    </a:lnB>
                  </a:tcPr>
                </a:tc>
              </a:tr>
              <a:tr h="532575">
                <a:tc>
                  <a:txBody>
                    <a:bodyPr/>
                    <a:lstStyle/>
                    <a:p>
                      <a:pPr indent="0" lvl="0" marL="0" rtl="0" algn="l">
                        <a:lnSpc>
                          <a:spcPct val="115000"/>
                        </a:lnSpc>
                        <a:spcBef>
                          <a:spcPts val="1200"/>
                        </a:spcBef>
                        <a:spcAft>
                          <a:spcPts val="0"/>
                        </a:spcAft>
                        <a:buNone/>
                      </a:pPr>
                      <a:r>
                        <a:rPr b="1" lang="en-US"/>
                        <a:t>Caching</a:t>
                      </a:r>
                      <a:endParaRPr b="1"/>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US"/>
                        <a:t>N</a:t>
                      </a:r>
                      <a:r>
                        <a:rPr lang="en-US"/>
                        <a:t>o</a:t>
                      </a:r>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c>
                  <a:txBody>
                    <a:bodyPr/>
                    <a:lstStyle/>
                    <a:p>
                      <a:pPr indent="0" lvl="0" marL="0" rtl="0" algn="l">
                        <a:lnSpc>
                          <a:spcPct val="115000"/>
                        </a:lnSpc>
                        <a:spcBef>
                          <a:spcPts val="1200"/>
                        </a:spcBef>
                        <a:spcAft>
                          <a:spcPts val="0"/>
                        </a:spcAft>
                        <a:buNone/>
                      </a:pPr>
                      <a:r>
                        <a:rPr lang="en-US"/>
                        <a:t>Yes </a:t>
                      </a:r>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D9EAD3"/>
                    </a:solidFill>
                  </a:tcPr>
                </a:tc>
                <a:tc>
                  <a:txBody>
                    <a:bodyPr/>
                    <a:lstStyle/>
                    <a:p>
                      <a:pPr indent="0" lvl="0" marL="0" rtl="0" algn="l">
                        <a:lnSpc>
                          <a:spcPct val="115000"/>
                        </a:lnSpc>
                        <a:spcBef>
                          <a:spcPts val="1200"/>
                        </a:spcBef>
                        <a:spcAft>
                          <a:spcPts val="0"/>
                        </a:spcAft>
                        <a:buNone/>
                      </a:pPr>
                      <a:r>
                        <a:rPr lang="en-US"/>
                        <a:t>Yes </a:t>
                      </a:r>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D9EAD3"/>
                    </a:solidFill>
                  </a:tcPr>
                </a:tc>
                <a:tc>
                  <a:txBody>
                    <a:bodyPr/>
                    <a:lstStyle/>
                    <a:p>
                      <a:pPr indent="0" lvl="0" marL="0" rtl="0" algn="l">
                        <a:lnSpc>
                          <a:spcPct val="115000"/>
                        </a:lnSpc>
                        <a:spcBef>
                          <a:spcPts val="1200"/>
                        </a:spcBef>
                        <a:spcAft>
                          <a:spcPts val="0"/>
                        </a:spcAft>
                        <a:buNone/>
                      </a:pPr>
                      <a:r>
                        <a:rPr lang="en-US"/>
                        <a:t>Yes </a:t>
                      </a:r>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D9EAD3"/>
                    </a:solidFill>
                  </a:tcPr>
                </a:tc>
              </a:tr>
              <a:tr h="638550">
                <a:tc>
                  <a:txBody>
                    <a:bodyPr/>
                    <a:lstStyle/>
                    <a:p>
                      <a:pPr indent="0" lvl="0" marL="0" rtl="0" algn="l">
                        <a:lnSpc>
                          <a:spcPct val="115000"/>
                        </a:lnSpc>
                        <a:spcBef>
                          <a:spcPts val="1200"/>
                        </a:spcBef>
                        <a:spcAft>
                          <a:spcPts val="0"/>
                        </a:spcAft>
                        <a:buNone/>
                      </a:pPr>
                      <a:r>
                        <a:rPr b="1" lang="en-US"/>
                        <a:t>Decentralized Data Storage Network</a:t>
                      </a:r>
                      <a:endParaRPr b="1"/>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US"/>
                        <a:t>No</a:t>
                      </a:r>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c>
                  <a:txBody>
                    <a:bodyPr/>
                    <a:lstStyle/>
                    <a:p>
                      <a:pPr indent="0" lvl="0" marL="0" rtl="0" algn="l">
                        <a:lnSpc>
                          <a:spcPct val="115000"/>
                        </a:lnSpc>
                        <a:spcBef>
                          <a:spcPts val="1200"/>
                        </a:spcBef>
                        <a:spcAft>
                          <a:spcPts val="0"/>
                        </a:spcAft>
                        <a:buNone/>
                      </a:pPr>
                      <a:r>
                        <a:rPr lang="en-US"/>
                        <a:t>IPFS</a:t>
                      </a:r>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9CB9C"/>
                    </a:solidFill>
                  </a:tcPr>
                </a:tc>
                <a:tc>
                  <a:txBody>
                    <a:bodyPr/>
                    <a:lstStyle/>
                    <a:p>
                      <a:pPr indent="0" lvl="0" marL="0" rtl="0" algn="l">
                        <a:lnSpc>
                          <a:spcPct val="115000"/>
                        </a:lnSpc>
                        <a:spcBef>
                          <a:spcPts val="1200"/>
                        </a:spcBef>
                        <a:spcAft>
                          <a:spcPts val="0"/>
                        </a:spcAft>
                        <a:buNone/>
                      </a:pPr>
                      <a:r>
                        <a:rPr lang="en-US"/>
                        <a:t>Swarm</a:t>
                      </a:r>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9CB9C"/>
                    </a:solidFill>
                  </a:tcPr>
                </a:tc>
                <a:tc>
                  <a:txBody>
                    <a:bodyPr/>
                    <a:lstStyle/>
                    <a:p>
                      <a:pPr indent="0" lvl="0" marL="0" rtl="0" algn="l">
                        <a:lnSpc>
                          <a:spcPct val="115000"/>
                        </a:lnSpc>
                        <a:spcBef>
                          <a:spcPts val="1200"/>
                        </a:spcBef>
                        <a:spcAft>
                          <a:spcPts val="0"/>
                        </a:spcAft>
                        <a:buNone/>
                      </a:pPr>
                      <a:r>
                        <a:rPr lang="en-US"/>
                        <a:t>IPFS</a:t>
                      </a:r>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9CB9C"/>
                    </a:solidFill>
                  </a:tcPr>
                </a:tc>
              </a:tr>
              <a:tr h="532575">
                <a:tc>
                  <a:txBody>
                    <a:bodyPr/>
                    <a:lstStyle/>
                    <a:p>
                      <a:pPr indent="0" lvl="0" marL="0" rtl="0" algn="l">
                        <a:lnSpc>
                          <a:spcPct val="115000"/>
                        </a:lnSpc>
                        <a:spcBef>
                          <a:spcPts val="1200"/>
                        </a:spcBef>
                        <a:spcAft>
                          <a:spcPts val="0"/>
                        </a:spcAft>
                        <a:buNone/>
                      </a:pPr>
                      <a:r>
                        <a:rPr b="1" lang="en-US"/>
                        <a:t>Blockchain based</a:t>
                      </a:r>
                      <a:endParaRPr b="1"/>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US"/>
                        <a:t>No</a:t>
                      </a:r>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c>
                  <a:txBody>
                    <a:bodyPr/>
                    <a:lstStyle/>
                    <a:p>
                      <a:pPr indent="0" lvl="0" marL="0" rtl="0" algn="l">
                        <a:lnSpc>
                          <a:spcPct val="115000"/>
                        </a:lnSpc>
                        <a:spcBef>
                          <a:spcPts val="1200"/>
                        </a:spcBef>
                        <a:spcAft>
                          <a:spcPts val="0"/>
                        </a:spcAft>
                        <a:buNone/>
                      </a:pPr>
                      <a:r>
                        <a:rPr lang="en-US"/>
                        <a:t>Yes </a:t>
                      </a:r>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D9EAD3"/>
                    </a:solidFill>
                  </a:tcPr>
                </a:tc>
                <a:tc>
                  <a:txBody>
                    <a:bodyPr/>
                    <a:lstStyle/>
                    <a:p>
                      <a:pPr indent="0" lvl="0" marL="0" rtl="0" algn="l">
                        <a:lnSpc>
                          <a:spcPct val="115000"/>
                        </a:lnSpc>
                        <a:spcBef>
                          <a:spcPts val="1200"/>
                        </a:spcBef>
                        <a:spcAft>
                          <a:spcPts val="0"/>
                        </a:spcAft>
                        <a:buNone/>
                      </a:pPr>
                      <a:r>
                        <a:rPr lang="en-US"/>
                        <a:t>Yes </a:t>
                      </a:r>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D9EAD3"/>
                    </a:solidFill>
                  </a:tcPr>
                </a:tc>
                <a:tc>
                  <a:txBody>
                    <a:bodyPr/>
                    <a:lstStyle/>
                    <a:p>
                      <a:pPr indent="0" lvl="0" marL="0" rtl="0" algn="l">
                        <a:lnSpc>
                          <a:spcPct val="115000"/>
                        </a:lnSpc>
                        <a:spcBef>
                          <a:spcPts val="1200"/>
                        </a:spcBef>
                        <a:spcAft>
                          <a:spcPts val="0"/>
                        </a:spcAft>
                        <a:buClr>
                          <a:schemeClr val="dk1"/>
                        </a:buClr>
                        <a:buSzPts val="1100"/>
                        <a:buFont typeface="Arial"/>
                        <a:buNone/>
                      </a:pPr>
                      <a:r>
                        <a:rPr lang="en-US"/>
                        <a:t>No</a:t>
                      </a:r>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r>
              <a:tr h="532575">
                <a:tc>
                  <a:txBody>
                    <a:bodyPr/>
                    <a:lstStyle/>
                    <a:p>
                      <a:pPr indent="0" lvl="0" marL="0" rtl="0" algn="l">
                        <a:lnSpc>
                          <a:spcPct val="115000"/>
                        </a:lnSpc>
                        <a:spcBef>
                          <a:spcPts val="1200"/>
                        </a:spcBef>
                        <a:spcAft>
                          <a:spcPts val="0"/>
                        </a:spcAft>
                        <a:buNone/>
                      </a:pPr>
                      <a:r>
                        <a:rPr b="1" lang="en-US"/>
                        <a:t>Scalability</a:t>
                      </a:r>
                      <a:endParaRPr b="1"/>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US"/>
                        <a:t>No</a:t>
                      </a:r>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c>
                  <a:txBody>
                    <a:bodyPr/>
                    <a:lstStyle/>
                    <a:p>
                      <a:pPr indent="0" lvl="0" marL="0" marR="0" rtl="0" algn="l">
                        <a:lnSpc>
                          <a:spcPct val="115000"/>
                        </a:lnSpc>
                        <a:spcBef>
                          <a:spcPts val="1200"/>
                        </a:spcBef>
                        <a:spcAft>
                          <a:spcPts val="0"/>
                        </a:spcAft>
                        <a:buNone/>
                      </a:pPr>
                      <a:r>
                        <a:rPr lang="en-US"/>
                        <a:t>Yes</a:t>
                      </a:r>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D9EAD3"/>
                    </a:solidFill>
                  </a:tcPr>
                </a:tc>
                <a:tc>
                  <a:txBody>
                    <a:bodyPr/>
                    <a:lstStyle/>
                    <a:p>
                      <a:pPr indent="0" lvl="0" marL="0" marR="0" rtl="0" algn="l">
                        <a:lnSpc>
                          <a:spcPct val="115000"/>
                        </a:lnSpc>
                        <a:spcBef>
                          <a:spcPts val="1200"/>
                        </a:spcBef>
                        <a:spcAft>
                          <a:spcPts val="0"/>
                        </a:spcAft>
                        <a:buNone/>
                      </a:pPr>
                      <a:r>
                        <a:rPr lang="en-US"/>
                        <a:t>Yes </a:t>
                      </a:r>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D9EAD3"/>
                    </a:solidFill>
                  </a:tcPr>
                </a:tc>
                <a:tc>
                  <a:txBody>
                    <a:bodyPr/>
                    <a:lstStyle/>
                    <a:p>
                      <a:pPr indent="0" lvl="0" marL="0" marR="0" rtl="0" algn="l">
                        <a:lnSpc>
                          <a:spcPct val="115000"/>
                        </a:lnSpc>
                        <a:spcBef>
                          <a:spcPts val="1200"/>
                        </a:spcBef>
                        <a:spcAft>
                          <a:spcPts val="0"/>
                        </a:spcAft>
                        <a:buNone/>
                      </a:pPr>
                      <a:r>
                        <a:rPr lang="en-US"/>
                        <a:t>Yes </a:t>
                      </a:r>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D9EAD3"/>
                    </a:solidFill>
                  </a:tcPr>
                </a:tc>
              </a:tr>
              <a:tr h="532575">
                <a:tc>
                  <a:txBody>
                    <a:bodyPr/>
                    <a:lstStyle/>
                    <a:p>
                      <a:pPr indent="0" lvl="0" marL="0" rtl="0" algn="l">
                        <a:lnSpc>
                          <a:spcPct val="115000"/>
                        </a:lnSpc>
                        <a:spcBef>
                          <a:spcPts val="1200"/>
                        </a:spcBef>
                        <a:spcAft>
                          <a:spcPts val="0"/>
                        </a:spcAft>
                        <a:buNone/>
                      </a:pPr>
                      <a:r>
                        <a:rPr b="1" lang="en-US"/>
                        <a:t>Resource </a:t>
                      </a:r>
                      <a:r>
                        <a:rPr b="1" lang="en-US"/>
                        <a:t>Consumption</a:t>
                      </a:r>
                      <a:endParaRPr b="1"/>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US"/>
                        <a:t>low</a:t>
                      </a:r>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D9EAD3"/>
                    </a:solidFill>
                  </a:tcPr>
                </a:tc>
                <a:tc>
                  <a:txBody>
                    <a:bodyPr/>
                    <a:lstStyle/>
                    <a:p>
                      <a:pPr indent="0" lvl="0" marL="0" rtl="0" algn="l">
                        <a:lnSpc>
                          <a:spcPct val="115000"/>
                        </a:lnSpc>
                        <a:spcBef>
                          <a:spcPts val="1200"/>
                        </a:spcBef>
                        <a:spcAft>
                          <a:spcPts val="0"/>
                        </a:spcAft>
                        <a:buNone/>
                      </a:pPr>
                      <a:r>
                        <a:rPr lang="en-US"/>
                        <a:t>high</a:t>
                      </a:r>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c>
                  <a:txBody>
                    <a:bodyPr/>
                    <a:lstStyle/>
                    <a:p>
                      <a:pPr indent="0" lvl="0" marL="0" rtl="0" algn="l">
                        <a:lnSpc>
                          <a:spcPct val="115000"/>
                        </a:lnSpc>
                        <a:spcBef>
                          <a:spcPts val="1200"/>
                        </a:spcBef>
                        <a:spcAft>
                          <a:spcPts val="0"/>
                        </a:spcAft>
                        <a:buNone/>
                      </a:pPr>
                      <a:r>
                        <a:rPr lang="en-US"/>
                        <a:t>Medium</a:t>
                      </a:r>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2CC"/>
                    </a:solidFill>
                  </a:tcPr>
                </a:tc>
                <a:tc>
                  <a:txBody>
                    <a:bodyPr/>
                    <a:lstStyle/>
                    <a:p>
                      <a:pPr indent="0" lvl="0" marL="0" rtl="0" algn="l">
                        <a:lnSpc>
                          <a:spcPct val="115000"/>
                        </a:lnSpc>
                        <a:spcBef>
                          <a:spcPts val="1200"/>
                        </a:spcBef>
                        <a:spcAft>
                          <a:spcPts val="0"/>
                        </a:spcAft>
                        <a:buNone/>
                      </a:pPr>
                      <a:r>
                        <a:rPr lang="en-US"/>
                        <a:t>low</a:t>
                      </a:r>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D9EAD3"/>
                    </a:solidFill>
                  </a:tcPr>
                </a:tc>
              </a:tr>
              <a:tr h="655900">
                <a:tc>
                  <a:txBody>
                    <a:bodyPr/>
                    <a:lstStyle/>
                    <a:p>
                      <a:pPr indent="0" lvl="0" marL="0" rtl="0" algn="l">
                        <a:lnSpc>
                          <a:spcPct val="115000"/>
                        </a:lnSpc>
                        <a:spcBef>
                          <a:spcPts val="1200"/>
                        </a:spcBef>
                        <a:spcAft>
                          <a:spcPts val="0"/>
                        </a:spcAft>
                        <a:buNone/>
                      </a:pPr>
                      <a:r>
                        <a:rPr b="1" lang="en-US"/>
                        <a:t>Integration with existing systems</a:t>
                      </a:r>
                      <a:endParaRPr b="1"/>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US"/>
                        <a:t>No</a:t>
                      </a:r>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c>
                  <a:txBody>
                    <a:bodyPr/>
                    <a:lstStyle/>
                    <a:p>
                      <a:pPr indent="0" lvl="0" marL="0" rtl="0" algn="l">
                        <a:lnSpc>
                          <a:spcPct val="115000"/>
                        </a:lnSpc>
                        <a:spcBef>
                          <a:spcPts val="1200"/>
                        </a:spcBef>
                        <a:spcAft>
                          <a:spcPts val="0"/>
                        </a:spcAft>
                        <a:buNone/>
                      </a:pPr>
                      <a:r>
                        <a:rPr lang="en-US"/>
                        <a:t>No</a:t>
                      </a:r>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c>
                  <a:txBody>
                    <a:bodyPr/>
                    <a:lstStyle/>
                    <a:p>
                      <a:pPr indent="0" lvl="0" marL="0" rtl="0" algn="l">
                        <a:lnSpc>
                          <a:spcPct val="115000"/>
                        </a:lnSpc>
                        <a:spcBef>
                          <a:spcPts val="1200"/>
                        </a:spcBef>
                        <a:spcAft>
                          <a:spcPts val="0"/>
                        </a:spcAft>
                        <a:buNone/>
                      </a:pPr>
                      <a:r>
                        <a:rPr lang="en-US"/>
                        <a:t>No</a:t>
                      </a:r>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c>
                  <a:txBody>
                    <a:bodyPr/>
                    <a:lstStyle/>
                    <a:p>
                      <a:pPr indent="0" lvl="0" marL="0" rtl="0" algn="l">
                        <a:lnSpc>
                          <a:spcPct val="115000"/>
                        </a:lnSpc>
                        <a:spcBef>
                          <a:spcPts val="1200"/>
                        </a:spcBef>
                        <a:spcAft>
                          <a:spcPts val="0"/>
                        </a:spcAft>
                        <a:buNone/>
                      </a:pPr>
                      <a:r>
                        <a:rPr lang="en-US"/>
                        <a:t>Yes </a:t>
                      </a:r>
                      <a:endParaRPr/>
                    </a:p>
                  </a:txBody>
                  <a:tcPr marT="91425" marB="91425" marR="68575" marL="6857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D9EAD3"/>
                    </a:solidFill>
                  </a:tcPr>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66"/>
          <p:cNvSpPr txBox="1"/>
          <p:nvPr>
            <p:ph type="title"/>
          </p:nvPr>
        </p:nvSpPr>
        <p:spPr>
          <a:xfrm>
            <a:off x="304800" y="304800"/>
            <a:ext cx="10739400" cy="792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Arial"/>
              <a:buNone/>
            </a:pPr>
            <a:r>
              <a:rPr lang="en-US"/>
              <a:t>Sub Objectives</a:t>
            </a:r>
            <a:endParaRPr/>
          </a:p>
        </p:txBody>
      </p:sp>
      <p:sp>
        <p:nvSpPr>
          <p:cNvPr id="547" name="Google Shape;547;p66"/>
          <p:cNvSpPr/>
          <p:nvPr/>
        </p:nvSpPr>
        <p:spPr>
          <a:xfrm>
            <a:off x="8277650" y="1829713"/>
            <a:ext cx="2999700" cy="1393800"/>
          </a:xfrm>
          <a:prstGeom prst="rect">
            <a:avLst/>
          </a:prstGeom>
          <a:solidFill>
            <a:srgbClr val="D9D9D9"/>
          </a:solidFill>
          <a:ln cap="flat" cmpd="sng" w="9525">
            <a:solidFill>
              <a:srgbClr val="231B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t>Reduce resource consumption in data storage</a:t>
            </a:r>
            <a:endParaRPr sz="1600"/>
          </a:p>
        </p:txBody>
      </p:sp>
      <p:sp>
        <p:nvSpPr>
          <p:cNvPr id="548" name="Google Shape;548;p66"/>
          <p:cNvSpPr/>
          <p:nvPr/>
        </p:nvSpPr>
        <p:spPr>
          <a:xfrm>
            <a:off x="4085550" y="1829713"/>
            <a:ext cx="2999700" cy="1393800"/>
          </a:xfrm>
          <a:prstGeom prst="rect">
            <a:avLst/>
          </a:prstGeom>
          <a:solidFill>
            <a:srgbClr val="5959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solidFill>
                  <a:srgbClr val="FFFFFF"/>
                </a:solidFill>
              </a:rPr>
              <a:t>Integrating the caching mechanism with the IPFS</a:t>
            </a:r>
            <a:endParaRPr sz="1600">
              <a:solidFill>
                <a:srgbClr val="FFFFFF"/>
              </a:solidFill>
            </a:endParaRPr>
          </a:p>
        </p:txBody>
      </p:sp>
      <p:sp>
        <p:nvSpPr>
          <p:cNvPr id="549" name="Google Shape;549;p66"/>
          <p:cNvSpPr/>
          <p:nvPr/>
        </p:nvSpPr>
        <p:spPr>
          <a:xfrm>
            <a:off x="8277650" y="3671863"/>
            <a:ext cx="2999700" cy="1393800"/>
          </a:xfrm>
          <a:prstGeom prst="rect">
            <a:avLst/>
          </a:prstGeom>
          <a:solidFill>
            <a:srgbClr val="5959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600">
                <a:solidFill>
                  <a:srgbClr val="FFFFFF"/>
                </a:solidFill>
              </a:rPr>
              <a:t>To evaluate the ease of integration and development efficiency</a:t>
            </a:r>
            <a:endParaRPr sz="1600">
              <a:solidFill>
                <a:srgbClr val="FFFFFF"/>
              </a:solidFill>
            </a:endParaRPr>
          </a:p>
        </p:txBody>
      </p:sp>
      <p:sp>
        <p:nvSpPr>
          <p:cNvPr id="550" name="Google Shape;550;p66"/>
          <p:cNvSpPr/>
          <p:nvPr/>
        </p:nvSpPr>
        <p:spPr>
          <a:xfrm>
            <a:off x="4085550" y="3671875"/>
            <a:ext cx="2999700" cy="1393800"/>
          </a:xfrm>
          <a:prstGeom prst="rect">
            <a:avLst/>
          </a:prstGeom>
          <a:solidFill>
            <a:srgbClr val="D9D9D9"/>
          </a:solidFill>
          <a:ln cap="flat" cmpd="sng" w="9525">
            <a:solidFill>
              <a:srgbClr val="231B2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solidFill>
                  <a:schemeClr val="dk1"/>
                </a:solidFill>
              </a:rPr>
              <a:t>Improve Scalability, Efficiency, and Flexibility, Lower transaction fees</a:t>
            </a:r>
            <a:endParaRPr sz="1600"/>
          </a:p>
        </p:txBody>
      </p:sp>
      <p:sp>
        <p:nvSpPr>
          <p:cNvPr id="551" name="Google Shape;551;p66"/>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rPr>
              <a:t>IT20157432 </a:t>
            </a:r>
            <a:r>
              <a:rPr lang="en-US" sz="1800">
                <a:solidFill>
                  <a:schemeClr val="dk1"/>
                </a:solidFill>
              </a:rPr>
              <a:t>  |   Abeykoon A.W.Y.I.K.</a:t>
            </a:r>
            <a:r>
              <a:rPr b="1" lang="en-US" sz="1800">
                <a:solidFill>
                  <a:schemeClr val="dk1"/>
                </a:solidFill>
              </a:rPr>
              <a:t>   </a:t>
            </a:r>
            <a:r>
              <a:rPr lang="en-US" sz="1800">
                <a:solidFill>
                  <a:schemeClr val="dk1"/>
                </a:solidFill>
              </a:rPr>
              <a:t>|  TMP 23-234</a:t>
            </a:r>
            <a:endParaRPr/>
          </a:p>
        </p:txBody>
      </p:sp>
      <p:pic>
        <p:nvPicPr>
          <p:cNvPr id="552" name="Google Shape;552;p66"/>
          <p:cNvPicPr preferRelativeResize="0"/>
          <p:nvPr/>
        </p:nvPicPr>
        <p:blipFill>
          <a:blip r:embed="rId3">
            <a:alphaModFix/>
          </a:blip>
          <a:stretch>
            <a:fillRect/>
          </a:stretch>
        </p:blipFill>
        <p:spPr>
          <a:xfrm>
            <a:off x="566725" y="1875563"/>
            <a:ext cx="3106851" cy="310685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67"/>
          <p:cNvSpPr txBox="1"/>
          <p:nvPr>
            <p:ph type="title"/>
          </p:nvPr>
        </p:nvSpPr>
        <p:spPr>
          <a:xfrm>
            <a:off x="304800" y="304800"/>
            <a:ext cx="10739400" cy="792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Arial"/>
              <a:buNone/>
            </a:pPr>
            <a:r>
              <a:rPr lang="en-US"/>
              <a:t>Novelty Aspect</a:t>
            </a:r>
            <a:endParaRPr/>
          </a:p>
        </p:txBody>
      </p:sp>
      <p:sp>
        <p:nvSpPr>
          <p:cNvPr id="558" name="Google Shape;558;p67"/>
          <p:cNvSpPr txBox="1"/>
          <p:nvPr>
            <p:ph idx="1" type="body"/>
          </p:nvPr>
        </p:nvSpPr>
        <p:spPr>
          <a:xfrm>
            <a:off x="304800" y="1709675"/>
            <a:ext cx="11684100" cy="19221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Font typeface="Arial"/>
              <a:buChar char="❖"/>
            </a:pPr>
            <a:r>
              <a:rPr lang="en-US">
                <a:latin typeface="Arial"/>
                <a:ea typeface="Arial"/>
                <a:cs typeface="Arial"/>
                <a:sym typeface="Arial"/>
              </a:rPr>
              <a:t>Implement the caching mechanism for decentralized social media platform using IPFS which will support the user data storation within the user device.</a:t>
            </a:r>
            <a:endParaRPr>
              <a:latin typeface="Arial"/>
              <a:ea typeface="Arial"/>
              <a:cs typeface="Arial"/>
              <a:sym typeface="Arial"/>
            </a:endParaRPr>
          </a:p>
        </p:txBody>
      </p:sp>
      <p:sp>
        <p:nvSpPr>
          <p:cNvPr id="559" name="Google Shape;559;p67"/>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rPr>
              <a:t>IT20157432 </a:t>
            </a:r>
            <a:r>
              <a:rPr lang="en-US" sz="1800">
                <a:solidFill>
                  <a:schemeClr val="dk1"/>
                </a:solidFill>
              </a:rPr>
              <a:t>  |   Abeykoon A.W.Y.I.K.</a:t>
            </a:r>
            <a:r>
              <a:rPr b="1" lang="en-US" sz="1800">
                <a:solidFill>
                  <a:schemeClr val="dk1"/>
                </a:solidFill>
              </a:rPr>
              <a:t>   </a:t>
            </a:r>
            <a:r>
              <a:rPr lang="en-US" sz="1800">
                <a:solidFill>
                  <a:schemeClr val="dk1"/>
                </a:solidFill>
              </a:rPr>
              <a:t>|  TMP 23-234</a:t>
            </a:r>
            <a:endParaRPr/>
          </a:p>
        </p:txBody>
      </p:sp>
      <p:pic>
        <p:nvPicPr>
          <p:cNvPr id="560" name="Google Shape;560;p67"/>
          <p:cNvPicPr preferRelativeResize="0"/>
          <p:nvPr/>
        </p:nvPicPr>
        <p:blipFill>
          <a:blip r:embed="rId3">
            <a:alphaModFix/>
          </a:blip>
          <a:stretch>
            <a:fillRect/>
          </a:stretch>
        </p:blipFill>
        <p:spPr>
          <a:xfrm>
            <a:off x="6652900" y="3022900"/>
            <a:ext cx="4748923" cy="316517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68"/>
          <p:cNvSpPr txBox="1"/>
          <p:nvPr>
            <p:ph type="title"/>
          </p:nvPr>
        </p:nvSpPr>
        <p:spPr>
          <a:xfrm>
            <a:off x="304800" y="304800"/>
            <a:ext cx="10739400" cy="792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System Architecture</a:t>
            </a:r>
            <a:endParaRPr/>
          </a:p>
        </p:txBody>
      </p:sp>
      <p:pic>
        <p:nvPicPr>
          <p:cNvPr id="566" name="Google Shape;566;p68"/>
          <p:cNvPicPr preferRelativeResize="0"/>
          <p:nvPr/>
        </p:nvPicPr>
        <p:blipFill>
          <a:blip r:embed="rId3">
            <a:alphaModFix/>
          </a:blip>
          <a:stretch>
            <a:fillRect/>
          </a:stretch>
        </p:blipFill>
        <p:spPr>
          <a:xfrm>
            <a:off x="304800" y="1658137"/>
            <a:ext cx="5577576" cy="3541725"/>
          </a:xfrm>
          <a:prstGeom prst="rect">
            <a:avLst/>
          </a:prstGeom>
          <a:noFill/>
          <a:ln>
            <a:noFill/>
          </a:ln>
        </p:spPr>
      </p:pic>
      <p:sp>
        <p:nvSpPr>
          <p:cNvPr id="567" name="Google Shape;567;p68"/>
          <p:cNvSpPr/>
          <p:nvPr/>
        </p:nvSpPr>
        <p:spPr>
          <a:xfrm>
            <a:off x="1676625" y="1658125"/>
            <a:ext cx="2156400" cy="3654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68"/>
          <p:cNvSpPr/>
          <p:nvPr/>
        </p:nvSpPr>
        <p:spPr>
          <a:xfrm>
            <a:off x="7094650" y="1409788"/>
            <a:ext cx="4770300" cy="4784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9" name="Google Shape;569;p68"/>
          <p:cNvCxnSpPr>
            <a:stCxn id="567" idx="3"/>
            <a:endCxn id="568" idx="1"/>
          </p:cNvCxnSpPr>
          <p:nvPr/>
        </p:nvCxnSpPr>
        <p:spPr>
          <a:xfrm>
            <a:off x="3833025" y="3485425"/>
            <a:ext cx="3261600" cy="3168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570" name="Google Shape;570;p68"/>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rPr>
              <a:t>IT20157432 </a:t>
            </a:r>
            <a:r>
              <a:rPr lang="en-US" sz="1800">
                <a:solidFill>
                  <a:schemeClr val="dk1"/>
                </a:solidFill>
              </a:rPr>
              <a:t>  |   Abeykoon A.W.Y.I.K.</a:t>
            </a:r>
            <a:r>
              <a:rPr b="1" lang="en-US" sz="1800">
                <a:solidFill>
                  <a:schemeClr val="dk1"/>
                </a:solidFill>
              </a:rPr>
              <a:t>   </a:t>
            </a:r>
            <a:r>
              <a:rPr lang="en-US" sz="1800">
                <a:solidFill>
                  <a:schemeClr val="dk1"/>
                </a:solidFill>
              </a:rPr>
              <a:t>|  TMP 23-234</a:t>
            </a:r>
            <a:endParaRPr/>
          </a:p>
        </p:txBody>
      </p:sp>
      <p:pic>
        <p:nvPicPr>
          <p:cNvPr id="571" name="Google Shape;571;p68"/>
          <p:cNvPicPr preferRelativeResize="0"/>
          <p:nvPr/>
        </p:nvPicPr>
        <p:blipFill>
          <a:blip r:embed="rId4">
            <a:alphaModFix/>
          </a:blip>
          <a:stretch>
            <a:fillRect/>
          </a:stretch>
        </p:blipFill>
        <p:spPr>
          <a:xfrm>
            <a:off x="8652313" y="1630463"/>
            <a:ext cx="1654975" cy="43290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69"/>
          <p:cNvSpPr txBox="1"/>
          <p:nvPr>
            <p:ph type="title"/>
          </p:nvPr>
        </p:nvSpPr>
        <p:spPr>
          <a:xfrm>
            <a:off x="304800" y="304800"/>
            <a:ext cx="10739400" cy="7923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Arial"/>
              <a:buNone/>
            </a:pPr>
            <a:r>
              <a:rPr lang="en-US"/>
              <a:t>Functional &amp; Non functional Requirements</a:t>
            </a:r>
            <a:endParaRPr/>
          </a:p>
        </p:txBody>
      </p:sp>
      <p:sp>
        <p:nvSpPr>
          <p:cNvPr id="577" name="Google Shape;577;p69"/>
          <p:cNvSpPr txBox="1"/>
          <p:nvPr>
            <p:ph idx="1" type="body"/>
          </p:nvPr>
        </p:nvSpPr>
        <p:spPr>
          <a:xfrm>
            <a:off x="6096000" y="1603750"/>
            <a:ext cx="5791200" cy="39663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200000"/>
              </a:lnSpc>
              <a:spcBef>
                <a:spcPts val="0"/>
              </a:spcBef>
              <a:spcAft>
                <a:spcPts val="0"/>
              </a:spcAft>
              <a:buNone/>
            </a:pPr>
            <a:r>
              <a:rPr b="1" lang="en-US" sz="2000">
                <a:latin typeface="Arial"/>
                <a:ea typeface="Arial"/>
                <a:cs typeface="Arial"/>
                <a:sym typeface="Arial"/>
              </a:rPr>
              <a:t>Non functional Requirements</a:t>
            </a:r>
            <a:endParaRPr b="1" sz="2000">
              <a:latin typeface="Arial"/>
              <a:ea typeface="Arial"/>
              <a:cs typeface="Arial"/>
              <a:sym typeface="Arial"/>
            </a:endParaRPr>
          </a:p>
          <a:p>
            <a:pPr indent="-266700" lvl="0" marL="342900" rtl="0" algn="l">
              <a:lnSpc>
                <a:spcPct val="200000"/>
              </a:lnSpc>
              <a:spcBef>
                <a:spcPts val="0"/>
              </a:spcBef>
              <a:spcAft>
                <a:spcPts val="0"/>
              </a:spcAft>
              <a:buSzPts val="2000"/>
              <a:buChar char="❖"/>
            </a:pPr>
            <a:r>
              <a:rPr lang="en-US" sz="2000">
                <a:latin typeface="Arial"/>
                <a:ea typeface="Arial"/>
                <a:cs typeface="Arial"/>
                <a:sym typeface="Arial"/>
              </a:rPr>
              <a:t>Performance</a:t>
            </a:r>
            <a:endParaRPr sz="2000">
              <a:latin typeface="Arial"/>
              <a:ea typeface="Arial"/>
              <a:cs typeface="Arial"/>
              <a:sym typeface="Arial"/>
            </a:endParaRPr>
          </a:p>
          <a:p>
            <a:pPr indent="-266700" lvl="0" marL="342900" rtl="0" algn="l">
              <a:lnSpc>
                <a:spcPct val="200000"/>
              </a:lnSpc>
              <a:spcBef>
                <a:spcPts val="0"/>
              </a:spcBef>
              <a:spcAft>
                <a:spcPts val="0"/>
              </a:spcAft>
              <a:buSzPts val="2000"/>
              <a:buChar char="❖"/>
            </a:pPr>
            <a:r>
              <a:rPr lang="en-US" sz="2000">
                <a:latin typeface="Arial"/>
                <a:ea typeface="Arial"/>
                <a:cs typeface="Arial"/>
                <a:sym typeface="Arial"/>
              </a:rPr>
              <a:t>Fault tolerance</a:t>
            </a:r>
            <a:endParaRPr sz="2000">
              <a:latin typeface="Arial"/>
              <a:ea typeface="Arial"/>
              <a:cs typeface="Arial"/>
              <a:sym typeface="Arial"/>
            </a:endParaRPr>
          </a:p>
          <a:p>
            <a:pPr indent="-266700" lvl="0" marL="342900" rtl="0" algn="l">
              <a:lnSpc>
                <a:spcPct val="200000"/>
              </a:lnSpc>
              <a:spcBef>
                <a:spcPts val="0"/>
              </a:spcBef>
              <a:spcAft>
                <a:spcPts val="0"/>
              </a:spcAft>
              <a:buSzPts val="2000"/>
              <a:buFont typeface="Arial"/>
              <a:buChar char="❖"/>
            </a:pPr>
            <a:r>
              <a:rPr lang="en-US" sz="2000">
                <a:latin typeface="Arial"/>
                <a:ea typeface="Arial"/>
                <a:cs typeface="Arial"/>
                <a:sym typeface="Arial"/>
              </a:rPr>
              <a:t>Scalability</a:t>
            </a:r>
            <a:endParaRPr sz="2000">
              <a:latin typeface="Arial"/>
              <a:ea typeface="Arial"/>
              <a:cs typeface="Arial"/>
              <a:sym typeface="Arial"/>
            </a:endParaRPr>
          </a:p>
          <a:p>
            <a:pPr indent="-266700" lvl="0" marL="342900" rtl="0" algn="l">
              <a:lnSpc>
                <a:spcPct val="200000"/>
              </a:lnSpc>
              <a:spcBef>
                <a:spcPts val="0"/>
              </a:spcBef>
              <a:spcAft>
                <a:spcPts val="0"/>
              </a:spcAft>
              <a:buSzPts val="2000"/>
              <a:buFont typeface="Arial"/>
              <a:buChar char="❖"/>
            </a:pPr>
            <a:r>
              <a:rPr lang="en-US" sz="2000">
                <a:latin typeface="Arial"/>
                <a:ea typeface="Arial"/>
                <a:cs typeface="Arial"/>
                <a:sym typeface="Arial"/>
              </a:rPr>
              <a:t>Availability</a:t>
            </a:r>
            <a:endParaRPr sz="2000">
              <a:latin typeface="Arial"/>
              <a:ea typeface="Arial"/>
              <a:cs typeface="Arial"/>
              <a:sym typeface="Arial"/>
            </a:endParaRPr>
          </a:p>
          <a:p>
            <a:pPr indent="-266700" lvl="0" marL="342900" rtl="0" algn="l">
              <a:lnSpc>
                <a:spcPct val="200000"/>
              </a:lnSpc>
              <a:spcBef>
                <a:spcPts val="0"/>
              </a:spcBef>
              <a:spcAft>
                <a:spcPts val="0"/>
              </a:spcAft>
              <a:buSzPts val="2000"/>
              <a:buFont typeface="Arial"/>
              <a:buChar char="❖"/>
            </a:pPr>
            <a:r>
              <a:rPr lang="en-US" sz="2000">
                <a:latin typeface="Arial"/>
                <a:ea typeface="Arial"/>
                <a:cs typeface="Arial"/>
                <a:sym typeface="Arial"/>
              </a:rPr>
              <a:t>Usability</a:t>
            </a:r>
            <a:endParaRPr sz="2000">
              <a:latin typeface="Arial"/>
              <a:ea typeface="Arial"/>
              <a:cs typeface="Arial"/>
              <a:sym typeface="Arial"/>
            </a:endParaRPr>
          </a:p>
          <a:p>
            <a:pPr indent="-266700" lvl="0" marL="342900" rtl="0" algn="l">
              <a:lnSpc>
                <a:spcPct val="200000"/>
              </a:lnSpc>
              <a:spcBef>
                <a:spcPts val="0"/>
              </a:spcBef>
              <a:spcAft>
                <a:spcPts val="0"/>
              </a:spcAft>
              <a:buSzPts val="2000"/>
              <a:buChar char="❖"/>
            </a:pPr>
            <a:r>
              <a:rPr lang="en-US" sz="2000">
                <a:latin typeface="Arial"/>
                <a:ea typeface="Arial"/>
                <a:cs typeface="Arial"/>
                <a:sym typeface="Arial"/>
              </a:rPr>
              <a:t>Better developer experience</a:t>
            </a:r>
            <a:endParaRPr sz="2000">
              <a:latin typeface="Arial"/>
              <a:ea typeface="Arial"/>
              <a:cs typeface="Arial"/>
              <a:sym typeface="Arial"/>
            </a:endParaRPr>
          </a:p>
        </p:txBody>
      </p:sp>
      <p:sp>
        <p:nvSpPr>
          <p:cNvPr id="578" name="Google Shape;578;p69"/>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rPr>
              <a:t>IT20157432 </a:t>
            </a:r>
            <a:r>
              <a:rPr lang="en-US" sz="1800">
                <a:solidFill>
                  <a:schemeClr val="dk1"/>
                </a:solidFill>
              </a:rPr>
              <a:t>  |   Abeykoon A.W.Y.I.K.</a:t>
            </a:r>
            <a:r>
              <a:rPr b="1" lang="en-US" sz="1800">
                <a:solidFill>
                  <a:schemeClr val="dk1"/>
                </a:solidFill>
              </a:rPr>
              <a:t>   </a:t>
            </a:r>
            <a:r>
              <a:rPr lang="en-US" sz="1800">
                <a:solidFill>
                  <a:schemeClr val="dk1"/>
                </a:solidFill>
              </a:rPr>
              <a:t>|  TMP 23-234</a:t>
            </a:r>
            <a:endParaRPr/>
          </a:p>
        </p:txBody>
      </p:sp>
      <p:sp>
        <p:nvSpPr>
          <p:cNvPr id="579" name="Google Shape;579;p69"/>
          <p:cNvSpPr txBox="1"/>
          <p:nvPr>
            <p:ph idx="1" type="body"/>
          </p:nvPr>
        </p:nvSpPr>
        <p:spPr>
          <a:xfrm>
            <a:off x="388125" y="1603750"/>
            <a:ext cx="5602800" cy="3966300"/>
          </a:xfrm>
          <a:prstGeom prst="rect">
            <a:avLst/>
          </a:prstGeom>
          <a:noFill/>
          <a:ln>
            <a:noFill/>
          </a:ln>
        </p:spPr>
        <p:txBody>
          <a:bodyPr anchorCtr="0" anchor="t" bIns="45700" lIns="91425" spcFirstLastPara="1" rIns="91425" wrap="square" tIns="45700">
            <a:normAutofit/>
          </a:bodyPr>
          <a:lstStyle/>
          <a:p>
            <a:pPr indent="0" lvl="0" marL="0" rtl="0" algn="l">
              <a:lnSpc>
                <a:spcPct val="200000"/>
              </a:lnSpc>
              <a:spcBef>
                <a:spcPts val="0"/>
              </a:spcBef>
              <a:spcAft>
                <a:spcPts val="0"/>
              </a:spcAft>
              <a:buNone/>
            </a:pPr>
            <a:r>
              <a:rPr b="1" lang="en-US" sz="2000">
                <a:latin typeface="Arial"/>
                <a:ea typeface="Arial"/>
                <a:cs typeface="Arial"/>
                <a:sym typeface="Arial"/>
              </a:rPr>
              <a:t>F</a:t>
            </a:r>
            <a:r>
              <a:rPr b="1" lang="en-US" sz="2000">
                <a:latin typeface="Arial"/>
                <a:ea typeface="Arial"/>
                <a:cs typeface="Arial"/>
                <a:sym typeface="Arial"/>
              </a:rPr>
              <a:t>unctional Requirements</a:t>
            </a:r>
            <a:endParaRPr b="1" sz="2000">
              <a:latin typeface="Arial"/>
              <a:ea typeface="Arial"/>
              <a:cs typeface="Arial"/>
              <a:sym typeface="Arial"/>
            </a:endParaRPr>
          </a:p>
          <a:p>
            <a:pPr indent="-266700" lvl="0" marL="342900" rtl="0" algn="l">
              <a:lnSpc>
                <a:spcPct val="200000"/>
              </a:lnSpc>
              <a:spcBef>
                <a:spcPts val="0"/>
              </a:spcBef>
              <a:spcAft>
                <a:spcPts val="0"/>
              </a:spcAft>
              <a:buSzPts val="2000"/>
              <a:buChar char="❖"/>
            </a:pPr>
            <a:r>
              <a:rPr lang="en-US" sz="2000">
                <a:latin typeface="Arial"/>
                <a:ea typeface="Arial"/>
                <a:cs typeface="Arial"/>
                <a:sym typeface="Arial"/>
              </a:rPr>
              <a:t>Upload multimedia files from frontend</a:t>
            </a:r>
            <a:endParaRPr sz="2000">
              <a:latin typeface="Arial"/>
              <a:ea typeface="Arial"/>
              <a:cs typeface="Arial"/>
              <a:sym typeface="Arial"/>
            </a:endParaRPr>
          </a:p>
          <a:p>
            <a:pPr indent="-266700" lvl="0" marL="342900" rtl="0" algn="l">
              <a:lnSpc>
                <a:spcPct val="200000"/>
              </a:lnSpc>
              <a:spcBef>
                <a:spcPts val="0"/>
              </a:spcBef>
              <a:spcAft>
                <a:spcPts val="0"/>
              </a:spcAft>
              <a:buSzPts val="2000"/>
              <a:buChar char="❖"/>
            </a:pPr>
            <a:r>
              <a:rPr lang="en-US" sz="2000">
                <a:latin typeface="Arial"/>
                <a:ea typeface="Arial"/>
                <a:cs typeface="Arial"/>
                <a:sym typeface="Arial"/>
              </a:rPr>
              <a:t>Optimize multimedia files</a:t>
            </a:r>
            <a:endParaRPr sz="2000">
              <a:latin typeface="Arial"/>
              <a:ea typeface="Arial"/>
              <a:cs typeface="Arial"/>
              <a:sym typeface="Arial"/>
            </a:endParaRPr>
          </a:p>
          <a:p>
            <a:pPr indent="-266700" lvl="0" marL="342900" rtl="0" algn="l">
              <a:lnSpc>
                <a:spcPct val="200000"/>
              </a:lnSpc>
              <a:spcBef>
                <a:spcPts val="0"/>
              </a:spcBef>
              <a:spcAft>
                <a:spcPts val="0"/>
              </a:spcAft>
              <a:buSzPts val="2000"/>
              <a:buFont typeface="Arial"/>
              <a:buChar char="❖"/>
            </a:pPr>
            <a:r>
              <a:rPr lang="en-US" sz="2000">
                <a:latin typeface="Arial"/>
                <a:ea typeface="Arial"/>
                <a:cs typeface="Arial"/>
                <a:sym typeface="Arial"/>
              </a:rPr>
              <a:t>Push multimedia files to IPFS</a:t>
            </a:r>
            <a:endParaRPr sz="2000">
              <a:latin typeface="Arial"/>
              <a:ea typeface="Arial"/>
              <a:cs typeface="Arial"/>
              <a:sym typeface="Arial"/>
            </a:endParaRPr>
          </a:p>
          <a:p>
            <a:pPr indent="-266700" lvl="0" marL="342900" rtl="0" algn="l">
              <a:lnSpc>
                <a:spcPct val="200000"/>
              </a:lnSpc>
              <a:spcBef>
                <a:spcPts val="0"/>
              </a:spcBef>
              <a:spcAft>
                <a:spcPts val="0"/>
              </a:spcAft>
              <a:buSzPts val="2000"/>
              <a:buFont typeface="Arial"/>
              <a:buChar char="❖"/>
            </a:pPr>
            <a:r>
              <a:rPr lang="en-US" sz="2000">
                <a:latin typeface="Arial"/>
                <a:ea typeface="Arial"/>
                <a:cs typeface="Arial"/>
                <a:sym typeface="Arial"/>
              </a:rPr>
              <a:t>Save addresses of multimedia files in storage</a:t>
            </a:r>
            <a:endParaRPr sz="2000">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70"/>
          <p:cNvSpPr txBox="1"/>
          <p:nvPr>
            <p:ph type="title"/>
          </p:nvPr>
        </p:nvSpPr>
        <p:spPr>
          <a:xfrm>
            <a:off x="304800" y="304800"/>
            <a:ext cx="10739400" cy="792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Arial"/>
              <a:buNone/>
            </a:pPr>
            <a:r>
              <a:rPr lang="en-US"/>
              <a:t>Work Breakdown Structure(WBS)</a:t>
            </a:r>
            <a:endParaRPr/>
          </a:p>
        </p:txBody>
      </p:sp>
      <p:sp>
        <p:nvSpPr>
          <p:cNvPr id="585" name="Google Shape;585;p70"/>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rPr>
              <a:t>IT20157432 </a:t>
            </a:r>
            <a:r>
              <a:rPr lang="en-US" sz="1800">
                <a:solidFill>
                  <a:schemeClr val="dk1"/>
                </a:solidFill>
              </a:rPr>
              <a:t>  |   Abeykoon A.W.Y.I.K.</a:t>
            </a:r>
            <a:r>
              <a:rPr b="1" lang="en-US" sz="1800">
                <a:solidFill>
                  <a:schemeClr val="dk1"/>
                </a:solidFill>
              </a:rPr>
              <a:t>   </a:t>
            </a:r>
            <a:r>
              <a:rPr lang="en-US" sz="1800">
                <a:solidFill>
                  <a:schemeClr val="dk1"/>
                </a:solidFill>
              </a:rPr>
              <a:t>|  TMP 23-234</a:t>
            </a:r>
            <a:endParaRPr/>
          </a:p>
        </p:txBody>
      </p:sp>
      <p:pic>
        <p:nvPicPr>
          <p:cNvPr id="586" name="Google Shape;586;p70"/>
          <p:cNvPicPr preferRelativeResize="0"/>
          <p:nvPr/>
        </p:nvPicPr>
        <p:blipFill>
          <a:blip r:embed="rId3">
            <a:alphaModFix/>
          </a:blip>
          <a:stretch>
            <a:fillRect/>
          </a:stretch>
        </p:blipFill>
        <p:spPr>
          <a:xfrm>
            <a:off x="2057925" y="1173300"/>
            <a:ext cx="8076150" cy="509097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71"/>
          <p:cNvSpPr txBox="1"/>
          <p:nvPr>
            <p:ph type="title"/>
          </p:nvPr>
        </p:nvSpPr>
        <p:spPr>
          <a:xfrm>
            <a:off x="304800" y="304800"/>
            <a:ext cx="10739400" cy="7923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Arial"/>
              <a:buNone/>
            </a:pPr>
            <a:r>
              <a:rPr lang="en-US"/>
              <a:t>Completion Of The Project</a:t>
            </a:r>
            <a:endParaRPr/>
          </a:p>
        </p:txBody>
      </p:sp>
      <p:pic>
        <p:nvPicPr>
          <p:cNvPr id="592" name="Google Shape;592;p71"/>
          <p:cNvPicPr preferRelativeResize="0"/>
          <p:nvPr/>
        </p:nvPicPr>
        <p:blipFill rotWithShape="1">
          <a:blip r:embed="rId3">
            <a:alphaModFix/>
          </a:blip>
          <a:srcRect b="28127" l="4154" r="2701" t="5014"/>
          <a:stretch/>
        </p:blipFill>
        <p:spPr>
          <a:xfrm>
            <a:off x="1471238" y="1262525"/>
            <a:ext cx="9249526" cy="4979374"/>
          </a:xfrm>
          <a:prstGeom prst="rect">
            <a:avLst/>
          </a:prstGeom>
          <a:noFill/>
          <a:ln>
            <a:noFill/>
          </a:ln>
        </p:spPr>
      </p:pic>
      <p:sp>
        <p:nvSpPr>
          <p:cNvPr id="593" name="Google Shape;593;p71"/>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rPr>
              <a:t>IT20157432 </a:t>
            </a:r>
            <a:r>
              <a:rPr lang="en-US" sz="1800">
                <a:solidFill>
                  <a:schemeClr val="dk1"/>
                </a:solidFill>
              </a:rPr>
              <a:t>  |   Abeykoon A.W.Y.I.K.</a:t>
            </a:r>
            <a:r>
              <a:rPr b="1" lang="en-US" sz="1800">
                <a:solidFill>
                  <a:schemeClr val="dk1"/>
                </a:solidFill>
              </a:rPr>
              <a:t>   </a:t>
            </a:r>
            <a:r>
              <a:rPr lang="en-US" sz="1800">
                <a:solidFill>
                  <a:schemeClr val="dk1"/>
                </a:solidFill>
              </a:rPr>
              <a:t>|  TMP 23-234</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72"/>
          <p:cNvSpPr txBox="1"/>
          <p:nvPr>
            <p:ph type="title"/>
          </p:nvPr>
        </p:nvSpPr>
        <p:spPr>
          <a:xfrm>
            <a:off x="76200" y="158825"/>
            <a:ext cx="10363200" cy="1285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4000"/>
              <a:buFont typeface="Arial"/>
              <a:buNone/>
            </a:pPr>
            <a:r>
              <a:rPr lang="en-US"/>
              <a:t>REFERENCES</a:t>
            </a:r>
            <a:endParaRPr/>
          </a:p>
        </p:txBody>
      </p:sp>
      <p:sp>
        <p:nvSpPr>
          <p:cNvPr id="599" name="Google Shape;599;p72"/>
          <p:cNvSpPr txBox="1"/>
          <p:nvPr>
            <p:ph idx="1" type="body"/>
          </p:nvPr>
        </p:nvSpPr>
        <p:spPr>
          <a:xfrm>
            <a:off x="241450" y="1093500"/>
            <a:ext cx="11250000" cy="480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None/>
            </a:pPr>
            <a:r>
              <a:rPr lang="en-US" sz="1300">
                <a:solidFill>
                  <a:schemeClr val="dk1"/>
                </a:solidFill>
                <a:latin typeface="Arial"/>
                <a:ea typeface="Arial"/>
                <a:cs typeface="Arial"/>
                <a:sym typeface="Arial"/>
              </a:rPr>
              <a:t>[1] 	R. Schollmeier, "A definition of peer-to-peer networking for the classification of peer-to-peer architectures and applications," IEEE, 2001.</a:t>
            </a:r>
            <a:endParaRPr sz="13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None/>
            </a:pPr>
            <a:r>
              <a:rPr lang="en-US" sz="1300">
                <a:solidFill>
                  <a:schemeClr val="dk1"/>
                </a:solidFill>
                <a:latin typeface="Arial"/>
                <a:ea typeface="Arial"/>
                <a:cs typeface="Arial"/>
                <a:sym typeface="Arial"/>
              </a:rPr>
              <a:t>[2] 	F. A. Alabdulwahhab, "Web 3.0: The Decentralized Web Blockchain networks and Protocol Innovation," IEEE, 2019.</a:t>
            </a:r>
            <a:endParaRPr sz="13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None/>
            </a:pPr>
            <a:r>
              <a:rPr lang="en-US" sz="1300">
                <a:solidFill>
                  <a:schemeClr val="dk1"/>
                </a:solidFill>
                <a:latin typeface="Arial"/>
                <a:ea typeface="Arial"/>
                <a:cs typeface="Arial"/>
                <a:sym typeface="Arial"/>
              </a:rPr>
              <a:t>[4] 	B. Zhang and H. Wu, "A new distributed caching replacement strategy," IEEE, 2011.</a:t>
            </a:r>
            <a:endParaRPr sz="13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None/>
            </a:pPr>
            <a:r>
              <a:rPr lang="en-US" sz="1300">
                <a:solidFill>
                  <a:schemeClr val="dk1"/>
                </a:solidFill>
                <a:latin typeface="Arial"/>
                <a:ea typeface="Arial"/>
                <a:cs typeface="Arial"/>
                <a:sym typeface="Arial"/>
              </a:rPr>
              <a:t>[5] 	B. P. Robert Sheldon, "7 decentralized data storage networks compared," TechTarget, 05 June 2022. [Online]. Available: https://www.techtarget.com/searchstorage/tip/Comparing-4-decentralized-data-storage-offerings.</a:t>
            </a:r>
            <a:endParaRPr sz="13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None/>
            </a:pPr>
            <a:r>
              <a:rPr lang="en-US" sz="1300">
                <a:solidFill>
                  <a:schemeClr val="dk1"/>
                </a:solidFill>
                <a:latin typeface="Arial"/>
                <a:ea typeface="Arial"/>
                <a:cs typeface="Arial"/>
                <a:sym typeface="Arial"/>
              </a:rPr>
              <a:t>[6] 	F. T. Erik Daniel, "IPFS and Friends: A Qualitative Comparison of Next Generation Peer-to-Peer Data Networks," IEEE, 2022.</a:t>
            </a:r>
            <a:endParaRPr sz="13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None/>
            </a:pPr>
            <a:r>
              <a:rPr lang="en-US" sz="1300">
                <a:solidFill>
                  <a:schemeClr val="dk1"/>
                </a:solidFill>
                <a:latin typeface="Arial"/>
                <a:ea typeface="Arial"/>
                <a:cs typeface="Arial"/>
                <a:sym typeface="Arial"/>
              </a:rPr>
              <a:t>[7] 	M. K. G. Newton Masinde, "Caching Structures for Distributed Data Management in P2P-based Social Networks," IEEE, Montreal, QC, Canada, 2020.</a:t>
            </a:r>
            <a:endParaRPr sz="13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None/>
            </a:pPr>
            <a:r>
              <a:rPr lang="en-US" sz="1300">
                <a:solidFill>
                  <a:schemeClr val="dk1"/>
                </a:solidFill>
                <a:latin typeface="Arial"/>
                <a:ea typeface="Arial"/>
                <a:cs typeface="Arial"/>
                <a:sym typeface="Arial"/>
              </a:rPr>
              <a:t>[8] 	D. J. Tharuka Sarathchandra, "A decentralized social network architecture," IEEE, 2021.</a:t>
            </a:r>
            <a:endParaRPr sz="13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None/>
            </a:pPr>
            <a:r>
              <a:rPr lang="en-US" sz="1300">
                <a:solidFill>
                  <a:schemeClr val="dk1"/>
                </a:solidFill>
                <a:latin typeface="Arial"/>
                <a:ea typeface="Arial"/>
                <a:cs typeface="Arial"/>
                <a:sym typeface="Arial"/>
              </a:rPr>
              <a:t>[9] 	M. P. B. N. S. M. a. L. I. L. Han, "SocialCDN: Caching techniques for distributed social networks," IEEE 12th International Conference, Tarragona, Spain, 2012.</a:t>
            </a:r>
            <a:endParaRPr sz="13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None/>
            </a:pPr>
            <a:r>
              <a:rPr lang="en-US" sz="1300">
                <a:solidFill>
                  <a:schemeClr val="dk1"/>
                </a:solidFill>
                <a:latin typeface="Arial"/>
                <a:ea typeface="Arial"/>
                <a:cs typeface="Arial"/>
                <a:sym typeface="Arial"/>
              </a:rPr>
              <a:t>[10] 	N. K. M. a. G. K. Masinde, "Caching structures for distributed data management in P2P-based social networks," IEEE, Montreal, QC, Canada, 2020.</a:t>
            </a:r>
            <a:endParaRPr sz="13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None/>
            </a:pPr>
            <a:r>
              <a:rPr lang="en-US" sz="1300">
                <a:solidFill>
                  <a:schemeClr val="dk1"/>
                </a:solidFill>
                <a:latin typeface="Arial"/>
                <a:ea typeface="Arial"/>
                <a:cs typeface="Arial"/>
                <a:sym typeface="Arial"/>
              </a:rPr>
              <a:t>[11] 	"IPFS Docs," [Online]. Available: https://docs.ipfs.tech/.</a:t>
            </a:r>
            <a:endParaRPr sz="1300">
              <a:solidFill>
                <a:schemeClr val="dk1"/>
              </a:solidFill>
              <a:latin typeface="Arial"/>
              <a:ea typeface="Arial"/>
              <a:cs typeface="Arial"/>
              <a:sym typeface="Arial"/>
            </a:endParaRPr>
          </a:p>
          <a:p>
            <a:pPr indent="0" lvl="0" marL="0" rtl="0" algn="l">
              <a:lnSpc>
                <a:spcPct val="115000"/>
              </a:lnSpc>
              <a:spcBef>
                <a:spcPts val="1200"/>
              </a:spcBef>
              <a:spcAft>
                <a:spcPts val="1200"/>
              </a:spcAft>
              <a:buClr>
                <a:schemeClr val="dk1"/>
              </a:buClr>
              <a:buSzPts val="1100"/>
              <a:buNone/>
            </a:pPr>
            <a:r>
              <a:t/>
            </a:r>
            <a:endParaRPr sz="1300">
              <a:solidFill>
                <a:schemeClr val="dk1"/>
              </a:solidFill>
              <a:latin typeface="Arial"/>
              <a:ea typeface="Arial"/>
              <a:cs typeface="Arial"/>
              <a:sym typeface="Arial"/>
            </a:endParaRPr>
          </a:p>
        </p:txBody>
      </p:sp>
      <p:sp>
        <p:nvSpPr>
          <p:cNvPr id="600" name="Google Shape;600;p72"/>
          <p:cNvSpPr/>
          <p:nvPr/>
        </p:nvSpPr>
        <p:spPr>
          <a:xfrm>
            <a:off x="2632435" y="6492874"/>
            <a:ext cx="6816300" cy="365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rPr>
              <a:t>IT20157432 </a:t>
            </a:r>
            <a:r>
              <a:rPr lang="en-US" sz="1800">
                <a:solidFill>
                  <a:schemeClr val="dk1"/>
                </a:solidFill>
              </a:rPr>
              <a:t>  |   Abeykoon A.W.Y.I.K.</a:t>
            </a:r>
            <a:r>
              <a:rPr b="1" lang="en-US" sz="1800">
                <a:solidFill>
                  <a:schemeClr val="dk1"/>
                </a:solidFill>
              </a:rPr>
              <a:t>   </a:t>
            </a:r>
            <a:r>
              <a:rPr lang="en-US" sz="1800">
                <a:solidFill>
                  <a:schemeClr val="dk1"/>
                </a:solidFill>
              </a:rPr>
              <a:t>|  TMP 23-234</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73"/>
          <p:cNvSpPr txBox="1"/>
          <p:nvPr>
            <p:ph type="title"/>
          </p:nvPr>
        </p:nvSpPr>
        <p:spPr>
          <a:xfrm>
            <a:off x="304800" y="304800"/>
            <a:ext cx="10739400" cy="792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Commercialization Plan</a:t>
            </a:r>
            <a:endParaRPr/>
          </a:p>
        </p:txBody>
      </p:sp>
      <p:sp>
        <p:nvSpPr>
          <p:cNvPr id="607" name="Google Shape;607;p73"/>
          <p:cNvSpPr txBox="1"/>
          <p:nvPr>
            <p:ph idx="1" type="body"/>
          </p:nvPr>
        </p:nvSpPr>
        <p:spPr>
          <a:xfrm>
            <a:off x="304800" y="1490875"/>
            <a:ext cx="11684100" cy="4472100"/>
          </a:xfrm>
          <a:prstGeom prst="rect">
            <a:avLst/>
          </a:prstGeom>
        </p:spPr>
        <p:txBody>
          <a:bodyPr anchorCtr="0" anchor="t" bIns="45700" lIns="91425" spcFirstLastPara="1" rIns="91425" wrap="square" tIns="45700">
            <a:normAutofit fontScale="92500" lnSpcReduction="20000"/>
          </a:bodyPr>
          <a:lstStyle/>
          <a:p>
            <a:pPr indent="-334327" lvl="0" marL="457200" rtl="0" algn="l">
              <a:lnSpc>
                <a:spcPct val="150000"/>
              </a:lnSpc>
              <a:spcBef>
                <a:spcPts val="360"/>
              </a:spcBef>
              <a:spcAft>
                <a:spcPts val="0"/>
              </a:spcAft>
              <a:buSzPct val="56250"/>
              <a:buChar char="❖"/>
            </a:pPr>
            <a:r>
              <a:rPr lang="en-US">
                <a:latin typeface="Arial"/>
                <a:ea typeface="Arial"/>
                <a:cs typeface="Arial"/>
                <a:sym typeface="Arial"/>
              </a:rPr>
              <a:t>DeMedia is slated to function as an </a:t>
            </a:r>
            <a:r>
              <a:rPr lang="en-US">
                <a:latin typeface="Arial"/>
                <a:ea typeface="Arial"/>
                <a:cs typeface="Arial"/>
                <a:sym typeface="Arial"/>
              </a:rPr>
              <a:t>open source</a:t>
            </a:r>
            <a:r>
              <a:rPr lang="en-US">
                <a:latin typeface="Arial"/>
                <a:ea typeface="Arial"/>
                <a:cs typeface="Arial"/>
                <a:sym typeface="Arial"/>
              </a:rPr>
              <a:t> protocol, facilitating the creation of decentralized social media platforms that are self-hosted.</a:t>
            </a:r>
            <a:endParaRPr>
              <a:latin typeface="Arial"/>
              <a:ea typeface="Arial"/>
              <a:cs typeface="Arial"/>
              <a:sym typeface="Arial"/>
            </a:endParaRPr>
          </a:p>
          <a:p>
            <a:pPr indent="-334327" lvl="0" marL="457200" rtl="0" algn="l">
              <a:lnSpc>
                <a:spcPct val="150000"/>
              </a:lnSpc>
              <a:spcBef>
                <a:spcPts val="0"/>
              </a:spcBef>
              <a:spcAft>
                <a:spcPts val="0"/>
              </a:spcAft>
              <a:buSzPct val="56250"/>
              <a:buChar char="❖"/>
            </a:pPr>
            <a:r>
              <a:rPr lang="en-US">
                <a:latin typeface="Arial"/>
                <a:ea typeface="Arial"/>
                <a:cs typeface="Arial"/>
                <a:sym typeface="Arial"/>
              </a:rPr>
              <a:t>DeMedia will provide</a:t>
            </a:r>
            <a:endParaRPr>
              <a:latin typeface="Arial"/>
              <a:ea typeface="Arial"/>
              <a:cs typeface="Arial"/>
              <a:sym typeface="Arial"/>
            </a:endParaRPr>
          </a:p>
          <a:p>
            <a:pPr indent="-334327" lvl="1" marL="914400" rtl="0" algn="l">
              <a:lnSpc>
                <a:spcPct val="150000"/>
              </a:lnSpc>
              <a:spcBef>
                <a:spcPts val="0"/>
              </a:spcBef>
              <a:spcAft>
                <a:spcPts val="0"/>
              </a:spcAft>
              <a:buSzPct val="64285"/>
              <a:buFont typeface="Arial"/>
              <a:buChar char="➢"/>
            </a:pPr>
            <a:r>
              <a:rPr lang="en-US">
                <a:latin typeface="Arial"/>
                <a:ea typeface="Arial"/>
                <a:cs typeface="Arial"/>
                <a:sym typeface="Arial"/>
              </a:rPr>
              <a:t>A base model which can be </a:t>
            </a:r>
            <a:r>
              <a:rPr lang="en-US">
                <a:latin typeface="Arial"/>
                <a:ea typeface="Arial"/>
                <a:cs typeface="Arial"/>
                <a:sym typeface="Arial"/>
              </a:rPr>
              <a:t>utilized</a:t>
            </a:r>
            <a:r>
              <a:rPr lang="en-US">
                <a:latin typeface="Arial"/>
                <a:ea typeface="Arial"/>
                <a:cs typeface="Arial"/>
                <a:sym typeface="Arial"/>
              </a:rPr>
              <a:t> for free of charge.</a:t>
            </a:r>
            <a:endParaRPr>
              <a:latin typeface="Arial"/>
              <a:ea typeface="Arial"/>
              <a:cs typeface="Arial"/>
              <a:sym typeface="Arial"/>
            </a:endParaRPr>
          </a:p>
          <a:p>
            <a:pPr indent="-334327" lvl="1" marL="914400" rtl="0" algn="l">
              <a:lnSpc>
                <a:spcPct val="150000"/>
              </a:lnSpc>
              <a:spcBef>
                <a:spcPts val="0"/>
              </a:spcBef>
              <a:spcAft>
                <a:spcPts val="0"/>
              </a:spcAft>
              <a:buSzPct val="64285"/>
              <a:buFont typeface="Arial"/>
              <a:buChar char="➢"/>
            </a:pPr>
            <a:r>
              <a:rPr lang="en-US">
                <a:latin typeface="Arial"/>
                <a:ea typeface="Arial"/>
                <a:cs typeface="Arial"/>
                <a:sym typeface="Arial"/>
              </a:rPr>
              <a:t>Additionally 2 paid models will also </a:t>
            </a:r>
            <a:r>
              <a:rPr lang="en-US">
                <a:latin typeface="Arial"/>
                <a:ea typeface="Arial"/>
                <a:cs typeface="Arial"/>
                <a:sym typeface="Arial"/>
              </a:rPr>
              <a:t>available:</a:t>
            </a:r>
            <a:endParaRPr>
              <a:latin typeface="Arial"/>
              <a:ea typeface="Arial"/>
              <a:cs typeface="Arial"/>
              <a:sym typeface="Arial"/>
            </a:endParaRPr>
          </a:p>
          <a:p>
            <a:pPr indent="-334327" lvl="2" marL="1371600" rtl="0" algn="l">
              <a:lnSpc>
                <a:spcPct val="150000"/>
              </a:lnSpc>
              <a:spcBef>
                <a:spcPts val="0"/>
              </a:spcBef>
              <a:spcAft>
                <a:spcPts val="0"/>
              </a:spcAft>
              <a:buSzPct val="75000"/>
              <a:buFont typeface="Arial"/>
              <a:buChar char="■"/>
            </a:pPr>
            <a:r>
              <a:rPr lang="en-US">
                <a:latin typeface="Arial"/>
                <a:ea typeface="Arial"/>
                <a:cs typeface="Arial"/>
                <a:sym typeface="Arial"/>
              </a:rPr>
              <a:t>A</a:t>
            </a:r>
            <a:r>
              <a:rPr lang="en-US">
                <a:latin typeface="Arial"/>
                <a:ea typeface="Arial"/>
                <a:cs typeface="Arial"/>
                <a:sym typeface="Arial"/>
              </a:rPr>
              <a:t> membership model based on subscription, which can be </a:t>
            </a:r>
            <a:r>
              <a:rPr lang="en-US">
                <a:latin typeface="Arial"/>
                <a:ea typeface="Arial"/>
                <a:cs typeface="Arial"/>
                <a:sym typeface="Arial"/>
              </a:rPr>
              <a:t>governed </a:t>
            </a:r>
            <a:r>
              <a:rPr lang="en-US">
                <a:latin typeface="Arial"/>
                <a:ea typeface="Arial"/>
                <a:cs typeface="Arial"/>
                <a:sym typeface="Arial"/>
              </a:rPr>
              <a:t>by the host</a:t>
            </a:r>
            <a:endParaRPr>
              <a:latin typeface="Arial"/>
              <a:ea typeface="Arial"/>
              <a:cs typeface="Arial"/>
              <a:sym typeface="Arial"/>
            </a:endParaRPr>
          </a:p>
          <a:p>
            <a:pPr indent="-334327" lvl="2" marL="1371600" rtl="0" algn="l">
              <a:lnSpc>
                <a:spcPct val="150000"/>
              </a:lnSpc>
              <a:spcBef>
                <a:spcPts val="0"/>
              </a:spcBef>
              <a:spcAft>
                <a:spcPts val="0"/>
              </a:spcAft>
              <a:buSzPct val="75000"/>
              <a:buFont typeface="Arial"/>
              <a:buChar char="■"/>
            </a:pPr>
            <a:r>
              <a:rPr lang="en-US">
                <a:latin typeface="Arial"/>
                <a:ea typeface="Arial"/>
                <a:cs typeface="Arial"/>
                <a:sym typeface="Arial"/>
              </a:rPr>
              <a:t>A</a:t>
            </a:r>
            <a:r>
              <a:rPr lang="en-US">
                <a:latin typeface="Arial"/>
                <a:ea typeface="Arial"/>
                <a:cs typeface="Arial"/>
                <a:sym typeface="Arial"/>
              </a:rPr>
              <a:t>n advertising-based revenue model that can also be governed by the host</a:t>
            </a:r>
            <a:endParaRPr>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74"/>
          <p:cNvSpPr txBox="1"/>
          <p:nvPr>
            <p:ph type="title"/>
          </p:nvPr>
        </p:nvSpPr>
        <p:spPr>
          <a:xfrm>
            <a:off x="304800" y="304800"/>
            <a:ext cx="10739400" cy="792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Tools &amp; Technologies</a:t>
            </a:r>
            <a:endParaRPr/>
          </a:p>
        </p:txBody>
      </p:sp>
      <p:pic>
        <p:nvPicPr>
          <p:cNvPr id="614" name="Google Shape;614;p74"/>
          <p:cNvPicPr preferRelativeResize="0"/>
          <p:nvPr/>
        </p:nvPicPr>
        <p:blipFill>
          <a:blip r:embed="rId3">
            <a:alphaModFix/>
          </a:blip>
          <a:stretch>
            <a:fillRect/>
          </a:stretch>
        </p:blipFill>
        <p:spPr>
          <a:xfrm>
            <a:off x="8835575" y="4532650"/>
            <a:ext cx="1168750" cy="1168750"/>
          </a:xfrm>
          <a:prstGeom prst="rect">
            <a:avLst/>
          </a:prstGeom>
          <a:noFill/>
          <a:ln>
            <a:noFill/>
          </a:ln>
        </p:spPr>
      </p:pic>
      <p:pic>
        <p:nvPicPr>
          <p:cNvPr id="615" name="Google Shape;615;p74"/>
          <p:cNvPicPr preferRelativeResize="0"/>
          <p:nvPr/>
        </p:nvPicPr>
        <p:blipFill rotWithShape="1">
          <a:blip r:embed="rId4">
            <a:alphaModFix/>
          </a:blip>
          <a:srcRect b="9378" l="16527" r="0" t="10326"/>
          <a:stretch/>
        </p:blipFill>
        <p:spPr>
          <a:xfrm>
            <a:off x="3939584" y="2035489"/>
            <a:ext cx="2151354" cy="1168750"/>
          </a:xfrm>
          <a:prstGeom prst="rect">
            <a:avLst/>
          </a:prstGeom>
          <a:noFill/>
          <a:ln>
            <a:noFill/>
          </a:ln>
        </p:spPr>
      </p:pic>
      <p:pic>
        <p:nvPicPr>
          <p:cNvPr id="616" name="Google Shape;616;p74"/>
          <p:cNvPicPr preferRelativeResize="0"/>
          <p:nvPr/>
        </p:nvPicPr>
        <p:blipFill>
          <a:blip r:embed="rId5">
            <a:alphaModFix/>
          </a:blip>
          <a:stretch>
            <a:fillRect/>
          </a:stretch>
        </p:blipFill>
        <p:spPr>
          <a:xfrm>
            <a:off x="2594425" y="4253025"/>
            <a:ext cx="1482550" cy="1482550"/>
          </a:xfrm>
          <a:prstGeom prst="rect">
            <a:avLst/>
          </a:prstGeom>
          <a:noFill/>
          <a:ln>
            <a:noFill/>
          </a:ln>
        </p:spPr>
      </p:pic>
      <p:pic>
        <p:nvPicPr>
          <p:cNvPr id="617" name="Google Shape;617;p74"/>
          <p:cNvPicPr preferRelativeResize="0"/>
          <p:nvPr/>
        </p:nvPicPr>
        <p:blipFill>
          <a:blip r:embed="rId6">
            <a:alphaModFix/>
          </a:blip>
          <a:stretch>
            <a:fillRect/>
          </a:stretch>
        </p:blipFill>
        <p:spPr>
          <a:xfrm>
            <a:off x="7207938" y="4532652"/>
            <a:ext cx="1168748" cy="1168748"/>
          </a:xfrm>
          <a:prstGeom prst="rect">
            <a:avLst/>
          </a:prstGeom>
          <a:noFill/>
          <a:ln>
            <a:noFill/>
          </a:ln>
        </p:spPr>
      </p:pic>
      <p:pic>
        <p:nvPicPr>
          <p:cNvPr id="618" name="Google Shape;618;p74"/>
          <p:cNvPicPr preferRelativeResize="0"/>
          <p:nvPr/>
        </p:nvPicPr>
        <p:blipFill>
          <a:blip r:embed="rId7">
            <a:alphaModFix/>
          </a:blip>
          <a:stretch>
            <a:fillRect/>
          </a:stretch>
        </p:blipFill>
        <p:spPr>
          <a:xfrm>
            <a:off x="7287437" y="2035489"/>
            <a:ext cx="1168750" cy="1168750"/>
          </a:xfrm>
          <a:prstGeom prst="rect">
            <a:avLst/>
          </a:prstGeom>
          <a:noFill/>
          <a:ln>
            <a:noFill/>
          </a:ln>
        </p:spPr>
      </p:pic>
      <p:pic>
        <p:nvPicPr>
          <p:cNvPr id="619" name="Google Shape;619;p74"/>
          <p:cNvPicPr preferRelativeResize="0"/>
          <p:nvPr/>
        </p:nvPicPr>
        <p:blipFill>
          <a:blip r:embed="rId8">
            <a:alphaModFix/>
          </a:blip>
          <a:stretch>
            <a:fillRect/>
          </a:stretch>
        </p:blipFill>
        <p:spPr>
          <a:xfrm>
            <a:off x="8494825" y="1694739"/>
            <a:ext cx="1509500" cy="1509500"/>
          </a:xfrm>
          <a:prstGeom prst="rect">
            <a:avLst/>
          </a:prstGeom>
          <a:noFill/>
          <a:ln>
            <a:noFill/>
          </a:ln>
        </p:spPr>
      </p:pic>
      <p:pic>
        <p:nvPicPr>
          <p:cNvPr id="620" name="Google Shape;620;p74"/>
          <p:cNvPicPr preferRelativeResize="0"/>
          <p:nvPr/>
        </p:nvPicPr>
        <p:blipFill rotWithShape="1">
          <a:blip r:embed="rId9">
            <a:alphaModFix/>
          </a:blip>
          <a:srcRect b="33359" l="0" r="0" t="0"/>
          <a:stretch/>
        </p:blipFill>
        <p:spPr>
          <a:xfrm>
            <a:off x="873558" y="1944339"/>
            <a:ext cx="1869542" cy="1259900"/>
          </a:xfrm>
          <a:prstGeom prst="rect">
            <a:avLst/>
          </a:prstGeom>
          <a:noFill/>
          <a:ln>
            <a:noFill/>
          </a:ln>
        </p:spPr>
      </p:pic>
      <p:pic>
        <p:nvPicPr>
          <p:cNvPr id="621" name="Google Shape;621;p74"/>
          <p:cNvPicPr preferRelativeResize="0"/>
          <p:nvPr/>
        </p:nvPicPr>
        <p:blipFill>
          <a:blip r:embed="rId10">
            <a:alphaModFix/>
          </a:blip>
          <a:stretch>
            <a:fillRect/>
          </a:stretch>
        </p:blipFill>
        <p:spPr>
          <a:xfrm>
            <a:off x="10042963" y="1468337"/>
            <a:ext cx="1509500" cy="1735902"/>
          </a:xfrm>
          <a:prstGeom prst="rect">
            <a:avLst/>
          </a:prstGeom>
          <a:noFill/>
          <a:ln>
            <a:noFill/>
          </a:ln>
        </p:spPr>
      </p:pic>
      <p:sp>
        <p:nvSpPr>
          <p:cNvPr id="622" name="Google Shape;622;p74"/>
          <p:cNvSpPr txBox="1"/>
          <p:nvPr/>
        </p:nvSpPr>
        <p:spPr>
          <a:xfrm>
            <a:off x="639525" y="3304688"/>
            <a:ext cx="2337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t>Frontend development</a:t>
            </a:r>
            <a:endParaRPr b="1"/>
          </a:p>
        </p:txBody>
      </p:sp>
      <p:sp>
        <p:nvSpPr>
          <p:cNvPr id="623" name="Google Shape;623;p74"/>
          <p:cNvSpPr txBox="1"/>
          <p:nvPr/>
        </p:nvSpPr>
        <p:spPr>
          <a:xfrm>
            <a:off x="3939575" y="3304688"/>
            <a:ext cx="2337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t>Backend </a:t>
            </a:r>
            <a:r>
              <a:rPr b="1" lang="en-US"/>
              <a:t>development</a:t>
            </a:r>
            <a:endParaRPr b="1"/>
          </a:p>
        </p:txBody>
      </p:sp>
      <p:sp>
        <p:nvSpPr>
          <p:cNvPr id="624" name="Google Shape;624;p74"/>
          <p:cNvSpPr txBox="1"/>
          <p:nvPr/>
        </p:nvSpPr>
        <p:spPr>
          <a:xfrm>
            <a:off x="2240925" y="5747863"/>
            <a:ext cx="2337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t>Data Storage</a:t>
            </a:r>
            <a:endParaRPr b="1"/>
          </a:p>
        </p:txBody>
      </p:sp>
      <p:sp>
        <p:nvSpPr>
          <p:cNvPr id="625" name="Google Shape;625;p74"/>
          <p:cNvSpPr txBox="1"/>
          <p:nvPr/>
        </p:nvSpPr>
        <p:spPr>
          <a:xfrm>
            <a:off x="8080775" y="3304688"/>
            <a:ext cx="2337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t>Libraries</a:t>
            </a:r>
            <a:endParaRPr b="1"/>
          </a:p>
        </p:txBody>
      </p:sp>
      <p:sp>
        <p:nvSpPr>
          <p:cNvPr id="626" name="Google Shape;626;p74"/>
          <p:cNvSpPr txBox="1"/>
          <p:nvPr/>
        </p:nvSpPr>
        <p:spPr>
          <a:xfrm>
            <a:off x="7411200" y="5747863"/>
            <a:ext cx="2337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t>IDEs and Code Editors</a:t>
            </a:r>
            <a:endParaRPr b="1"/>
          </a:p>
        </p:txBody>
      </p:sp>
      <p:pic>
        <p:nvPicPr>
          <p:cNvPr id="627" name="Google Shape;627;p74"/>
          <p:cNvPicPr preferRelativeResize="0"/>
          <p:nvPr/>
        </p:nvPicPr>
        <p:blipFill>
          <a:blip r:embed="rId11">
            <a:alphaModFix/>
          </a:blip>
          <a:stretch>
            <a:fillRect/>
          </a:stretch>
        </p:blipFill>
        <p:spPr>
          <a:xfrm>
            <a:off x="4362900" y="4287200"/>
            <a:ext cx="1370799" cy="1414201"/>
          </a:xfrm>
          <a:prstGeom prst="rect">
            <a:avLst/>
          </a:prstGeom>
          <a:noFill/>
          <a:ln>
            <a:noFill/>
          </a:ln>
        </p:spPr>
      </p:pic>
      <p:pic>
        <p:nvPicPr>
          <p:cNvPr id="628" name="Google Shape;628;p74"/>
          <p:cNvPicPr preferRelativeResize="0"/>
          <p:nvPr/>
        </p:nvPicPr>
        <p:blipFill rotWithShape="1">
          <a:blip r:embed="rId12">
            <a:alphaModFix/>
          </a:blip>
          <a:srcRect b="7373" l="0" r="0" t="0"/>
          <a:stretch/>
        </p:blipFill>
        <p:spPr>
          <a:xfrm>
            <a:off x="1016925" y="4190363"/>
            <a:ext cx="1456925" cy="1607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1"/>
          <p:cNvSpPr txBox="1"/>
          <p:nvPr>
            <p:ph type="title"/>
          </p:nvPr>
        </p:nvSpPr>
        <p:spPr>
          <a:xfrm>
            <a:off x="304800" y="304800"/>
            <a:ext cx="10272000" cy="792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SzPts val="990"/>
              <a:buNone/>
            </a:pPr>
            <a:r>
              <a:rPr lang="en-US" sz="3259"/>
              <a:t>Centralized Applications vs Decentralized Applications</a:t>
            </a:r>
            <a:endParaRPr sz="3259"/>
          </a:p>
        </p:txBody>
      </p:sp>
      <p:sp>
        <p:nvSpPr>
          <p:cNvPr id="160" name="Google Shape;160;p21"/>
          <p:cNvSpPr txBox="1"/>
          <p:nvPr/>
        </p:nvSpPr>
        <p:spPr>
          <a:xfrm>
            <a:off x="714588" y="1703425"/>
            <a:ext cx="4517400" cy="42759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lang="en-US">
                <a:solidFill>
                  <a:srgbClr val="595959"/>
                </a:solidFill>
              </a:rPr>
              <a:t>Centralized</a:t>
            </a:r>
            <a:endParaRPr>
              <a:solidFill>
                <a:srgbClr val="595959"/>
              </a:solidFill>
            </a:endParaRPr>
          </a:p>
        </p:txBody>
      </p:sp>
      <p:sp>
        <p:nvSpPr>
          <p:cNvPr id="161" name="Google Shape;161;p21"/>
          <p:cNvSpPr txBox="1"/>
          <p:nvPr/>
        </p:nvSpPr>
        <p:spPr>
          <a:xfrm>
            <a:off x="6911708" y="1703425"/>
            <a:ext cx="4517400" cy="42759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lang="en-US">
                <a:solidFill>
                  <a:srgbClr val="595959"/>
                </a:solidFill>
              </a:rPr>
              <a:t>Decentralized</a:t>
            </a:r>
            <a:endParaRPr>
              <a:solidFill>
                <a:srgbClr val="595959"/>
              </a:solidFill>
            </a:endParaRPr>
          </a:p>
        </p:txBody>
      </p:sp>
      <p:pic>
        <p:nvPicPr>
          <p:cNvPr id="162" name="Google Shape;162;p21"/>
          <p:cNvPicPr preferRelativeResize="0"/>
          <p:nvPr/>
        </p:nvPicPr>
        <p:blipFill>
          <a:blip r:embed="rId3">
            <a:alphaModFix/>
          </a:blip>
          <a:stretch>
            <a:fillRect/>
          </a:stretch>
        </p:blipFill>
        <p:spPr>
          <a:xfrm>
            <a:off x="933110" y="2306560"/>
            <a:ext cx="4080391" cy="3601025"/>
          </a:xfrm>
          <a:prstGeom prst="rect">
            <a:avLst/>
          </a:prstGeom>
          <a:noFill/>
          <a:ln>
            <a:noFill/>
          </a:ln>
        </p:spPr>
      </p:pic>
      <p:pic>
        <p:nvPicPr>
          <p:cNvPr id="163" name="Google Shape;163;p21"/>
          <p:cNvPicPr preferRelativeResize="0"/>
          <p:nvPr/>
        </p:nvPicPr>
        <p:blipFill>
          <a:blip r:embed="rId4">
            <a:alphaModFix/>
          </a:blip>
          <a:stretch>
            <a:fillRect/>
          </a:stretch>
        </p:blipFill>
        <p:spPr>
          <a:xfrm>
            <a:off x="7130245" y="2306561"/>
            <a:ext cx="4080391" cy="3601023"/>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75"/>
          <p:cNvSpPr txBox="1"/>
          <p:nvPr>
            <p:ph type="title"/>
          </p:nvPr>
        </p:nvSpPr>
        <p:spPr>
          <a:xfrm>
            <a:off x="304800" y="304800"/>
            <a:ext cx="10739400" cy="792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Tools &amp; Technologies</a:t>
            </a:r>
            <a:endParaRPr/>
          </a:p>
        </p:txBody>
      </p:sp>
      <p:pic>
        <p:nvPicPr>
          <p:cNvPr id="635" name="Google Shape;635;p75"/>
          <p:cNvPicPr preferRelativeResize="0"/>
          <p:nvPr/>
        </p:nvPicPr>
        <p:blipFill>
          <a:blip r:embed="rId3">
            <a:alphaModFix/>
          </a:blip>
          <a:stretch>
            <a:fillRect/>
          </a:stretch>
        </p:blipFill>
        <p:spPr>
          <a:xfrm>
            <a:off x="9141400" y="2254287"/>
            <a:ext cx="1658550" cy="1007325"/>
          </a:xfrm>
          <a:prstGeom prst="rect">
            <a:avLst/>
          </a:prstGeom>
          <a:noFill/>
          <a:ln>
            <a:noFill/>
          </a:ln>
        </p:spPr>
      </p:pic>
      <p:pic>
        <p:nvPicPr>
          <p:cNvPr id="636" name="Google Shape;636;p75"/>
          <p:cNvPicPr preferRelativeResize="0"/>
          <p:nvPr/>
        </p:nvPicPr>
        <p:blipFill rotWithShape="1">
          <a:blip r:embed="rId4">
            <a:alphaModFix/>
          </a:blip>
          <a:srcRect b="11042" l="8942" r="9237" t="11251"/>
          <a:stretch/>
        </p:blipFill>
        <p:spPr>
          <a:xfrm>
            <a:off x="5159775" y="1714073"/>
            <a:ext cx="1805125" cy="1554099"/>
          </a:xfrm>
          <a:prstGeom prst="rect">
            <a:avLst/>
          </a:prstGeom>
          <a:noFill/>
          <a:ln>
            <a:noFill/>
          </a:ln>
        </p:spPr>
      </p:pic>
      <p:pic>
        <p:nvPicPr>
          <p:cNvPr id="637" name="Google Shape;637;p75"/>
          <p:cNvPicPr preferRelativeResize="0"/>
          <p:nvPr/>
        </p:nvPicPr>
        <p:blipFill>
          <a:blip r:embed="rId5">
            <a:alphaModFix/>
          </a:blip>
          <a:stretch>
            <a:fillRect/>
          </a:stretch>
        </p:blipFill>
        <p:spPr>
          <a:xfrm>
            <a:off x="1399275" y="1736375"/>
            <a:ext cx="1509499" cy="1509499"/>
          </a:xfrm>
          <a:prstGeom prst="rect">
            <a:avLst/>
          </a:prstGeom>
          <a:noFill/>
          <a:ln>
            <a:noFill/>
          </a:ln>
        </p:spPr>
      </p:pic>
      <p:sp>
        <p:nvSpPr>
          <p:cNvPr id="638" name="Google Shape;638;p75"/>
          <p:cNvSpPr txBox="1"/>
          <p:nvPr/>
        </p:nvSpPr>
        <p:spPr>
          <a:xfrm>
            <a:off x="985225" y="3440856"/>
            <a:ext cx="2337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t>Version Control System</a:t>
            </a:r>
            <a:endParaRPr b="1"/>
          </a:p>
        </p:txBody>
      </p:sp>
      <p:sp>
        <p:nvSpPr>
          <p:cNvPr id="639" name="Google Shape;639;p75"/>
          <p:cNvSpPr txBox="1"/>
          <p:nvPr/>
        </p:nvSpPr>
        <p:spPr>
          <a:xfrm>
            <a:off x="4893550" y="3440856"/>
            <a:ext cx="2337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t>CI/CD</a:t>
            </a:r>
            <a:endParaRPr b="1"/>
          </a:p>
        </p:txBody>
      </p:sp>
      <p:sp>
        <p:nvSpPr>
          <p:cNvPr id="640" name="Google Shape;640;p75"/>
          <p:cNvSpPr txBox="1"/>
          <p:nvPr/>
        </p:nvSpPr>
        <p:spPr>
          <a:xfrm>
            <a:off x="2681725" y="5744938"/>
            <a:ext cx="2337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t>Project Management</a:t>
            </a:r>
            <a:endParaRPr b="1"/>
          </a:p>
        </p:txBody>
      </p:sp>
      <p:sp>
        <p:nvSpPr>
          <p:cNvPr id="641" name="Google Shape;641;p75"/>
          <p:cNvSpPr txBox="1"/>
          <p:nvPr/>
        </p:nvSpPr>
        <p:spPr>
          <a:xfrm>
            <a:off x="8801875" y="3440856"/>
            <a:ext cx="2337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t>Hosting</a:t>
            </a:r>
            <a:endParaRPr b="1"/>
          </a:p>
        </p:txBody>
      </p:sp>
      <p:sp>
        <p:nvSpPr>
          <p:cNvPr id="642" name="Google Shape;642;p75"/>
          <p:cNvSpPr txBox="1"/>
          <p:nvPr/>
        </p:nvSpPr>
        <p:spPr>
          <a:xfrm>
            <a:off x="7085150" y="5744938"/>
            <a:ext cx="2337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t>Communication</a:t>
            </a:r>
            <a:endParaRPr b="1"/>
          </a:p>
        </p:txBody>
      </p:sp>
      <p:pic>
        <p:nvPicPr>
          <p:cNvPr id="643" name="Google Shape;643;p75"/>
          <p:cNvPicPr preferRelativeResize="0"/>
          <p:nvPr/>
        </p:nvPicPr>
        <p:blipFill rotWithShape="1">
          <a:blip r:embed="rId6">
            <a:alphaModFix/>
          </a:blip>
          <a:srcRect b="13313" l="16894" r="13351" t="13932"/>
          <a:stretch/>
        </p:blipFill>
        <p:spPr>
          <a:xfrm>
            <a:off x="3266150" y="4369704"/>
            <a:ext cx="1168750" cy="1218971"/>
          </a:xfrm>
          <a:prstGeom prst="rect">
            <a:avLst/>
          </a:prstGeom>
          <a:noFill/>
          <a:ln>
            <a:noFill/>
          </a:ln>
        </p:spPr>
      </p:pic>
      <p:pic>
        <p:nvPicPr>
          <p:cNvPr id="644" name="Google Shape;644;p75"/>
          <p:cNvPicPr preferRelativeResize="0"/>
          <p:nvPr/>
        </p:nvPicPr>
        <p:blipFill>
          <a:blip r:embed="rId7">
            <a:alphaModFix/>
          </a:blip>
          <a:stretch>
            <a:fillRect/>
          </a:stretch>
        </p:blipFill>
        <p:spPr>
          <a:xfrm>
            <a:off x="6975037" y="4328750"/>
            <a:ext cx="1259924" cy="1259924"/>
          </a:xfrm>
          <a:prstGeom prst="rect">
            <a:avLst/>
          </a:prstGeom>
          <a:noFill/>
          <a:ln>
            <a:noFill/>
          </a:ln>
        </p:spPr>
      </p:pic>
      <p:pic>
        <p:nvPicPr>
          <p:cNvPr id="645" name="Google Shape;645;p75"/>
          <p:cNvPicPr preferRelativeResize="0"/>
          <p:nvPr/>
        </p:nvPicPr>
        <p:blipFill rotWithShape="1">
          <a:blip r:embed="rId8">
            <a:alphaModFix/>
          </a:blip>
          <a:srcRect b="0" l="17220" r="17675" t="0"/>
          <a:stretch/>
        </p:blipFill>
        <p:spPr>
          <a:xfrm>
            <a:off x="8413825" y="4418800"/>
            <a:ext cx="1096450" cy="10947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76"/>
          <p:cNvSpPr txBox="1"/>
          <p:nvPr>
            <p:ph type="title"/>
          </p:nvPr>
        </p:nvSpPr>
        <p:spPr>
          <a:xfrm>
            <a:off x="1755050" y="3032850"/>
            <a:ext cx="3487200" cy="7923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990"/>
              <a:buNone/>
            </a:pPr>
            <a:r>
              <a:rPr lang="en-US" sz="8160"/>
              <a:t>Q &amp; A</a:t>
            </a:r>
            <a:endParaRPr sz="8160"/>
          </a:p>
        </p:txBody>
      </p:sp>
      <p:pic>
        <p:nvPicPr>
          <p:cNvPr id="652" name="Google Shape;652;p76"/>
          <p:cNvPicPr preferRelativeResize="0"/>
          <p:nvPr/>
        </p:nvPicPr>
        <p:blipFill>
          <a:blip r:embed="rId3">
            <a:alphaModFix/>
          </a:blip>
          <a:stretch>
            <a:fillRect/>
          </a:stretch>
        </p:blipFill>
        <p:spPr>
          <a:xfrm>
            <a:off x="6354875" y="686538"/>
            <a:ext cx="4545800" cy="5484924"/>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77"/>
          <p:cNvSpPr txBox="1"/>
          <p:nvPr>
            <p:ph type="title"/>
          </p:nvPr>
        </p:nvSpPr>
        <p:spPr>
          <a:xfrm>
            <a:off x="668650" y="3032850"/>
            <a:ext cx="6397800" cy="7923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990"/>
              <a:buNone/>
            </a:pPr>
            <a:r>
              <a:rPr lang="en-US" sz="8160"/>
              <a:t>Thank You!</a:t>
            </a:r>
            <a:endParaRPr sz="8160"/>
          </a:p>
        </p:txBody>
      </p:sp>
      <p:cxnSp>
        <p:nvCxnSpPr>
          <p:cNvPr id="659" name="Google Shape;659;p77"/>
          <p:cNvCxnSpPr/>
          <p:nvPr/>
        </p:nvCxnSpPr>
        <p:spPr>
          <a:xfrm>
            <a:off x="7253475" y="1026350"/>
            <a:ext cx="0" cy="5194500"/>
          </a:xfrm>
          <a:prstGeom prst="straightConnector1">
            <a:avLst/>
          </a:prstGeom>
          <a:noFill/>
          <a:ln cap="flat" cmpd="sng" w="28575">
            <a:solidFill>
              <a:schemeClr val="dk1"/>
            </a:solidFill>
            <a:prstDash val="solid"/>
            <a:round/>
            <a:headEnd len="med" w="med" type="none"/>
            <a:tailEnd len="med" w="med" type="none"/>
          </a:ln>
        </p:spPr>
      </p:cxnSp>
      <p:pic>
        <p:nvPicPr>
          <p:cNvPr id="660" name="Google Shape;660;p77"/>
          <p:cNvPicPr preferRelativeResize="0"/>
          <p:nvPr/>
        </p:nvPicPr>
        <p:blipFill>
          <a:blip r:embed="rId3">
            <a:alphaModFix/>
          </a:blip>
          <a:stretch>
            <a:fillRect/>
          </a:stretch>
        </p:blipFill>
        <p:spPr>
          <a:xfrm>
            <a:off x="7880850" y="1450050"/>
            <a:ext cx="3248527" cy="3248527"/>
          </a:xfrm>
          <a:prstGeom prst="rect">
            <a:avLst/>
          </a:prstGeom>
          <a:noFill/>
          <a:ln>
            <a:noFill/>
          </a:ln>
        </p:spPr>
      </p:pic>
      <p:sp>
        <p:nvSpPr>
          <p:cNvPr id="661" name="Google Shape;661;p77"/>
          <p:cNvSpPr txBox="1"/>
          <p:nvPr/>
        </p:nvSpPr>
        <p:spPr>
          <a:xfrm>
            <a:off x="8522763" y="4808425"/>
            <a:ext cx="1964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400"/>
              <a:t>TMP 23-234</a:t>
            </a:r>
            <a:endParaRPr b="1"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2"/>
          <p:cNvSpPr txBox="1"/>
          <p:nvPr>
            <p:ph type="title"/>
          </p:nvPr>
        </p:nvSpPr>
        <p:spPr>
          <a:xfrm>
            <a:off x="304800" y="362750"/>
            <a:ext cx="6862200" cy="792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SzPts val="990"/>
              <a:buNone/>
            </a:pPr>
            <a:r>
              <a:rPr lang="en-US" sz="3859"/>
              <a:t>Research Problem</a:t>
            </a:r>
            <a:endParaRPr sz="3859"/>
          </a:p>
        </p:txBody>
      </p:sp>
      <p:sp>
        <p:nvSpPr>
          <p:cNvPr id="170" name="Google Shape;170;p22"/>
          <p:cNvSpPr txBox="1"/>
          <p:nvPr>
            <p:ph idx="1" type="body"/>
          </p:nvPr>
        </p:nvSpPr>
        <p:spPr>
          <a:xfrm>
            <a:off x="304800" y="1426700"/>
            <a:ext cx="11684100" cy="4581600"/>
          </a:xfrm>
          <a:prstGeom prst="rect">
            <a:avLst/>
          </a:prstGeom>
        </p:spPr>
        <p:txBody>
          <a:bodyPr anchorCtr="0" anchor="t" bIns="45700" lIns="91425" spcFirstLastPara="1" rIns="91425" wrap="square" tIns="45700">
            <a:normAutofit lnSpcReduction="10000"/>
          </a:bodyPr>
          <a:lstStyle/>
          <a:p>
            <a:pPr indent="-408940" lvl="0" marL="457200" rtl="0" algn="l">
              <a:lnSpc>
                <a:spcPct val="140000"/>
              </a:lnSpc>
              <a:spcBef>
                <a:spcPts val="0"/>
              </a:spcBef>
              <a:spcAft>
                <a:spcPts val="0"/>
              </a:spcAft>
              <a:buClr>
                <a:schemeClr val="dk1"/>
              </a:buClr>
              <a:buSzPts val="2840"/>
              <a:buFont typeface="Arial"/>
              <a:buChar char="❖"/>
            </a:pPr>
            <a:r>
              <a:rPr lang="en-US" sz="2840">
                <a:solidFill>
                  <a:schemeClr val="dk1"/>
                </a:solidFill>
                <a:latin typeface="Arial"/>
                <a:ea typeface="Arial"/>
                <a:cs typeface="Arial"/>
                <a:sym typeface="Arial"/>
              </a:rPr>
              <a:t>Existing social media platforms do not allow users to govern the data they upload or share on their platforms. This has resulted in numerous disagreements among users, and major social media corporations use this user information to gain revenue while compromising the confidentiality of the user data to third parties.</a:t>
            </a:r>
            <a:endParaRPr sz="2840">
              <a:solidFill>
                <a:schemeClr val="dk1"/>
              </a:solidFill>
              <a:latin typeface="Arial"/>
              <a:ea typeface="Arial"/>
              <a:cs typeface="Arial"/>
              <a:sym typeface="Arial"/>
            </a:endParaRPr>
          </a:p>
          <a:p>
            <a:pPr indent="-408940" lvl="0" marL="457200" rtl="0" algn="l">
              <a:lnSpc>
                <a:spcPct val="140000"/>
              </a:lnSpc>
              <a:spcBef>
                <a:spcPts val="0"/>
              </a:spcBef>
              <a:spcAft>
                <a:spcPts val="0"/>
              </a:spcAft>
              <a:buSzPts val="2840"/>
              <a:buFont typeface="Arial"/>
              <a:buChar char="❖"/>
            </a:pPr>
            <a:r>
              <a:rPr lang="en-US" sz="2840">
                <a:latin typeface="Arial"/>
                <a:ea typeface="Arial"/>
                <a:cs typeface="Arial"/>
                <a:sym typeface="Arial"/>
              </a:rPr>
              <a:t>The current social media platforms have given rise to a number of issues that prompt the need for a new approach to decentralized social media. </a:t>
            </a:r>
            <a:endParaRPr sz="2840">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3"/>
          <p:cNvSpPr txBox="1"/>
          <p:nvPr>
            <p:ph type="title"/>
          </p:nvPr>
        </p:nvSpPr>
        <p:spPr>
          <a:xfrm>
            <a:off x="304800" y="362750"/>
            <a:ext cx="6862200" cy="792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SzPts val="990"/>
              <a:buNone/>
            </a:pPr>
            <a:r>
              <a:rPr lang="en-US" sz="3859"/>
              <a:t>Research Problem Contd.</a:t>
            </a:r>
            <a:endParaRPr sz="3859"/>
          </a:p>
        </p:txBody>
      </p:sp>
      <p:sp>
        <p:nvSpPr>
          <p:cNvPr id="177" name="Google Shape;177;p23"/>
          <p:cNvSpPr txBox="1"/>
          <p:nvPr>
            <p:ph idx="1" type="body"/>
          </p:nvPr>
        </p:nvSpPr>
        <p:spPr>
          <a:xfrm>
            <a:off x="304800" y="1513700"/>
            <a:ext cx="11684100" cy="4811100"/>
          </a:xfrm>
          <a:prstGeom prst="rect">
            <a:avLst/>
          </a:prstGeom>
        </p:spPr>
        <p:txBody>
          <a:bodyPr anchorCtr="0" anchor="t" bIns="45700" lIns="91425" spcFirstLastPara="1" rIns="91425" wrap="square" tIns="45700">
            <a:normAutofit/>
          </a:bodyPr>
          <a:lstStyle/>
          <a:p>
            <a:pPr indent="-408940" lvl="0" marL="457200" rtl="0" algn="l">
              <a:lnSpc>
                <a:spcPct val="140000"/>
              </a:lnSpc>
              <a:spcBef>
                <a:spcPts val="0"/>
              </a:spcBef>
              <a:spcAft>
                <a:spcPts val="0"/>
              </a:spcAft>
              <a:buSzPts val="2840"/>
              <a:buFont typeface="Arial"/>
              <a:buChar char="❖"/>
            </a:pPr>
            <a:r>
              <a:rPr lang="en-US" sz="2840">
                <a:latin typeface="Arial"/>
                <a:ea typeface="Arial"/>
                <a:cs typeface="Arial"/>
                <a:sym typeface="Arial"/>
              </a:rPr>
              <a:t>In particular, the following issues have come to the fore:</a:t>
            </a:r>
            <a:endParaRPr sz="2840">
              <a:latin typeface="Arial"/>
              <a:ea typeface="Arial"/>
              <a:cs typeface="Arial"/>
              <a:sym typeface="Arial"/>
            </a:endParaRPr>
          </a:p>
          <a:p>
            <a:pPr indent="-408939" lvl="1" marL="1371600" rtl="0" algn="l">
              <a:lnSpc>
                <a:spcPct val="140000"/>
              </a:lnSpc>
              <a:spcBef>
                <a:spcPts val="0"/>
              </a:spcBef>
              <a:spcAft>
                <a:spcPts val="0"/>
              </a:spcAft>
              <a:buSzPts val="2840"/>
              <a:buFont typeface="Arial"/>
              <a:buChar char="➢"/>
            </a:pPr>
            <a:r>
              <a:rPr lang="en-US" sz="2840">
                <a:latin typeface="Arial"/>
                <a:ea typeface="Arial"/>
                <a:cs typeface="Arial"/>
                <a:sym typeface="Arial"/>
              </a:rPr>
              <a:t>How to implement decentralized protocol to support social media platforms </a:t>
            </a:r>
            <a:endParaRPr sz="2840">
              <a:latin typeface="Arial"/>
              <a:ea typeface="Arial"/>
              <a:cs typeface="Arial"/>
              <a:sym typeface="Arial"/>
            </a:endParaRPr>
          </a:p>
          <a:p>
            <a:pPr indent="-408939" lvl="1" marL="1371600" rtl="0" algn="l">
              <a:lnSpc>
                <a:spcPct val="140000"/>
              </a:lnSpc>
              <a:spcBef>
                <a:spcPts val="0"/>
              </a:spcBef>
              <a:spcAft>
                <a:spcPts val="0"/>
              </a:spcAft>
              <a:buSzPts val="2840"/>
              <a:buFont typeface="Arial"/>
              <a:buChar char="➢"/>
            </a:pPr>
            <a:r>
              <a:rPr lang="en-US" sz="2840">
                <a:latin typeface="Arial"/>
                <a:ea typeface="Arial"/>
                <a:cs typeface="Arial"/>
                <a:sym typeface="Arial"/>
              </a:rPr>
              <a:t>How to ensure transparency in the flow of application data.</a:t>
            </a:r>
            <a:endParaRPr sz="2840">
              <a:latin typeface="Arial"/>
              <a:ea typeface="Arial"/>
              <a:cs typeface="Arial"/>
              <a:sym typeface="Arial"/>
            </a:endParaRPr>
          </a:p>
          <a:p>
            <a:pPr indent="-408939" lvl="1" marL="1371600" rtl="0" algn="l">
              <a:lnSpc>
                <a:spcPct val="140000"/>
              </a:lnSpc>
              <a:spcBef>
                <a:spcPts val="0"/>
              </a:spcBef>
              <a:spcAft>
                <a:spcPts val="0"/>
              </a:spcAft>
              <a:buSzPts val="2840"/>
              <a:buFont typeface="Arial"/>
              <a:buChar char="➢"/>
            </a:pPr>
            <a:r>
              <a:rPr lang="en-US" sz="2840">
                <a:latin typeface="Arial"/>
                <a:ea typeface="Arial"/>
                <a:cs typeface="Arial"/>
                <a:sym typeface="Arial"/>
              </a:rPr>
              <a:t>How to grant users true control over their own data.</a:t>
            </a:r>
            <a:endParaRPr sz="2840">
              <a:latin typeface="Arial"/>
              <a:ea typeface="Arial"/>
              <a:cs typeface="Arial"/>
              <a:sym typeface="Arial"/>
            </a:endParaRPr>
          </a:p>
          <a:p>
            <a:pPr indent="-408939" lvl="1" marL="1371600" rtl="0" algn="l">
              <a:lnSpc>
                <a:spcPct val="140000"/>
              </a:lnSpc>
              <a:spcBef>
                <a:spcPts val="0"/>
              </a:spcBef>
              <a:spcAft>
                <a:spcPts val="0"/>
              </a:spcAft>
              <a:buSzPts val="2840"/>
              <a:buFont typeface="Arial"/>
              <a:buChar char="➢"/>
            </a:pPr>
            <a:r>
              <a:rPr lang="en-US" sz="2840">
                <a:latin typeface="Arial"/>
                <a:ea typeface="Arial"/>
                <a:cs typeface="Arial"/>
                <a:sym typeface="Arial"/>
              </a:rPr>
              <a:t>How to provide a centralized application like user experience on a decentralized application.</a:t>
            </a:r>
            <a:endParaRPr sz="2840">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4"/>
          <p:cNvSpPr txBox="1"/>
          <p:nvPr>
            <p:ph type="title"/>
          </p:nvPr>
        </p:nvSpPr>
        <p:spPr>
          <a:xfrm>
            <a:off x="411050" y="304800"/>
            <a:ext cx="3510600" cy="792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SzPts val="990"/>
              <a:buNone/>
            </a:pPr>
            <a:r>
              <a:rPr lang="en-US" sz="3859"/>
              <a:t>Solution</a:t>
            </a:r>
            <a:endParaRPr sz="3859"/>
          </a:p>
        </p:txBody>
      </p:sp>
      <p:sp>
        <p:nvSpPr>
          <p:cNvPr id="184" name="Google Shape;184;p24"/>
          <p:cNvSpPr txBox="1"/>
          <p:nvPr>
            <p:ph idx="1" type="body"/>
          </p:nvPr>
        </p:nvSpPr>
        <p:spPr>
          <a:xfrm>
            <a:off x="411050" y="1511288"/>
            <a:ext cx="11577900" cy="1422000"/>
          </a:xfrm>
          <a:prstGeom prst="rect">
            <a:avLst/>
          </a:prstGeom>
        </p:spPr>
        <p:txBody>
          <a:bodyPr anchorCtr="0" anchor="t" bIns="45700" lIns="91425" spcFirstLastPara="1" rIns="91425" wrap="square" tIns="45700">
            <a:normAutofit/>
          </a:bodyPr>
          <a:lstStyle/>
          <a:p>
            <a:pPr indent="-406400" lvl="0" marL="457200" rtl="0" algn="l">
              <a:lnSpc>
                <a:spcPct val="150000"/>
              </a:lnSpc>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DeMedia - a protocol that facilitates the development of decentralized social media platforms.</a:t>
            </a:r>
            <a:endParaRPr sz="2800">
              <a:solidFill>
                <a:schemeClr val="dk1"/>
              </a:solidFill>
              <a:latin typeface="Arial"/>
              <a:ea typeface="Arial"/>
              <a:cs typeface="Arial"/>
              <a:sym typeface="Arial"/>
            </a:endParaRPr>
          </a:p>
        </p:txBody>
      </p:sp>
      <p:sp>
        <p:nvSpPr>
          <p:cNvPr id="185" name="Google Shape;185;p24"/>
          <p:cNvSpPr/>
          <p:nvPr/>
        </p:nvSpPr>
        <p:spPr>
          <a:xfrm>
            <a:off x="5468100" y="4172775"/>
            <a:ext cx="1255800" cy="1313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4"/>
          <p:cNvSpPr/>
          <p:nvPr/>
        </p:nvSpPr>
        <p:spPr>
          <a:xfrm>
            <a:off x="8255725" y="4894175"/>
            <a:ext cx="1108800" cy="1173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4"/>
          <p:cNvSpPr/>
          <p:nvPr/>
        </p:nvSpPr>
        <p:spPr>
          <a:xfrm>
            <a:off x="8255750" y="3300075"/>
            <a:ext cx="1108800" cy="1173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4"/>
          <p:cNvSpPr/>
          <p:nvPr/>
        </p:nvSpPr>
        <p:spPr>
          <a:xfrm>
            <a:off x="2827463" y="4894175"/>
            <a:ext cx="1108800" cy="1173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4"/>
          <p:cNvSpPr/>
          <p:nvPr/>
        </p:nvSpPr>
        <p:spPr>
          <a:xfrm>
            <a:off x="2827450" y="3300075"/>
            <a:ext cx="1108800" cy="1173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0" name="Google Shape;190;p24"/>
          <p:cNvPicPr preferRelativeResize="0"/>
          <p:nvPr/>
        </p:nvPicPr>
        <p:blipFill rotWithShape="1">
          <a:blip r:embed="rId3">
            <a:alphaModFix/>
          </a:blip>
          <a:srcRect b="20068" l="23769" r="18940" t="21947"/>
          <a:stretch/>
        </p:blipFill>
        <p:spPr>
          <a:xfrm>
            <a:off x="2939113" y="3437425"/>
            <a:ext cx="885475" cy="898300"/>
          </a:xfrm>
          <a:prstGeom prst="rect">
            <a:avLst/>
          </a:prstGeom>
          <a:noFill/>
          <a:ln>
            <a:noFill/>
          </a:ln>
        </p:spPr>
      </p:pic>
      <p:pic>
        <p:nvPicPr>
          <p:cNvPr id="191" name="Google Shape;191;p24"/>
          <p:cNvPicPr preferRelativeResize="0"/>
          <p:nvPr/>
        </p:nvPicPr>
        <p:blipFill rotWithShape="1">
          <a:blip r:embed="rId4">
            <a:alphaModFix/>
          </a:blip>
          <a:srcRect b="20071" l="22830" r="19849" t="23783"/>
          <a:stretch/>
        </p:blipFill>
        <p:spPr>
          <a:xfrm>
            <a:off x="2883412" y="5011538"/>
            <a:ext cx="996900" cy="938275"/>
          </a:xfrm>
          <a:prstGeom prst="rect">
            <a:avLst/>
          </a:prstGeom>
          <a:noFill/>
          <a:ln>
            <a:noFill/>
          </a:ln>
        </p:spPr>
      </p:pic>
      <p:pic>
        <p:nvPicPr>
          <p:cNvPr id="192" name="Google Shape;192;p24"/>
          <p:cNvPicPr preferRelativeResize="0"/>
          <p:nvPr/>
        </p:nvPicPr>
        <p:blipFill rotWithShape="1">
          <a:blip r:embed="rId5">
            <a:alphaModFix/>
          </a:blip>
          <a:srcRect b="7355" l="14347" r="14695" t="9158"/>
          <a:stretch/>
        </p:blipFill>
        <p:spPr>
          <a:xfrm>
            <a:off x="5597550" y="4243125"/>
            <a:ext cx="996905" cy="1173002"/>
          </a:xfrm>
          <a:prstGeom prst="rect">
            <a:avLst/>
          </a:prstGeom>
          <a:noFill/>
          <a:ln>
            <a:noFill/>
          </a:ln>
        </p:spPr>
      </p:pic>
      <p:pic>
        <p:nvPicPr>
          <p:cNvPr id="193" name="Google Shape;193;p24"/>
          <p:cNvPicPr preferRelativeResize="0"/>
          <p:nvPr/>
        </p:nvPicPr>
        <p:blipFill rotWithShape="1">
          <a:blip r:embed="rId6">
            <a:alphaModFix/>
          </a:blip>
          <a:srcRect b="19857" l="24171" r="19100" t="22667"/>
          <a:stretch/>
        </p:blipFill>
        <p:spPr>
          <a:xfrm>
            <a:off x="8311675" y="5006702"/>
            <a:ext cx="996900" cy="947947"/>
          </a:xfrm>
          <a:prstGeom prst="rect">
            <a:avLst/>
          </a:prstGeom>
          <a:noFill/>
          <a:ln>
            <a:noFill/>
          </a:ln>
        </p:spPr>
      </p:pic>
      <p:pic>
        <p:nvPicPr>
          <p:cNvPr id="194" name="Google Shape;194;p24"/>
          <p:cNvPicPr preferRelativeResize="0"/>
          <p:nvPr/>
        </p:nvPicPr>
        <p:blipFill rotWithShape="1">
          <a:blip r:embed="rId7">
            <a:alphaModFix/>
          </a:blip>
          <a:srcRect b="21535" l="22585" r="16486" t="24380"/>
          <a:stretch/>
        </p:blipFill>
        <p:spPr>
          <a:xfrm>
            <a:off x="8311700" y="3478423"/>
            <a:ext cx="996900" cy="816304"/>
          </a:xfrm>
          <a:prstGeom prst="rect">
            <a:avLst/>
          </a:prstGeom>
          <a:noFill/>
          <a:ln>
            <a:noFill/>
          </a:ln>
        </p:spPr>
      </p:pic>
      <p:cxnSp>
        <p:nvCxnSpPr>
          <p:cNvPr id="195" name="Google Shape;195;p24"/>
          <p:cNvCxnSpPr>
            <a:stCxn id="188" idx="3"/>
            <a:endCxn id="185" idx="1"/>
          </p:cNvCxnSpPr>
          <p:nvPr/>
        </p:nvCxnSpPr>
        <p:spPr>
          <a:xfrm flipH="1" rot="10800000">
            <a:off x="3936263" y="4829675"/>
            <a:ext cx="1531800" cy="651000"/>
          </a:xfrm>
          <a:prstGeom prst="straightConnector1">
            <a:avLst/>
          </a:prstGeom>
          <a:noFill/>
          <a:ln cap="flat" cmpd="sng" w="9525">
            <a:solidFill>
              <a:schemeClr val="dk1"/>
            </a:solidFill>
            <a:prstDash val="solid"/>
            <a:round/>
            <a:headEnd len="med" w="med" type="none"/>
            <a:tailEnd len="med" w="med" type="none"/>
          </a:ln>
        </p:spPr>
      </p:cxnSp>
      <p:cxnSp>
        <p:nvCxnSpPr>
          <p:cNvPr id="196" name="Google Shape;196;p24"/>
          <p:cNvCxnSpPr>
            <a:stCxn id="189" idx="3"/>
            <a:endCxn id="185" idx="1"/>
          </p:cNvCxnSpPr>
          <p:nvPr/>
        </p:nvCxnSpPr>
        <p:spPr>
          <a:xfrm>
            <a:off x="3936250" y="3886575"/>
            <a:ext cx="1531800" cy="943200"/>
          </a:xfrm>
          <a:prstGeom prst="straightConnector1">
            <a:avLst/>
          </a:prstGeom>
          <a:noFill/>
          <a:ln cap="flat" cmpd="sng" w="9525">
            <a:solidFill>
              <a:schemeClr val="dk1"/>
            </a:solidFill>
            <a:prstDash val="solid"/>
            <a:round/>
            <a:headEnd len="med" w="med" type="none"/>
            <a:tailEnd len="med" w="med" type="none"/>
          </a:ln>
        </p:spPr>
      </p:cxnSp>
      <p:cxnSp>
        <p:nvCxnSpPr>
          <p:cNvPr id="197" name="Google Shape;197;p24"/>
          <p:cNvCxnSpPr>
            <a:stCxn id="187" idx="1"/>
            <a:endCxn id="185" idx="3"/>
          </p:cNvCxnSpPr>
          <p:nvPr/>
        </p:nvCxnSpPr>
        <p:spPr>
          <a:xfrm flipH="1">
            <a:off x="6723950" y="3886575"/>
            <a:ext cx="1531800" cy="943200"/>
          </a:xfrm>
          <a:prstGeom prst="straightConnector1">
            <a:avLst/>
          </a:prstGeom>
          <a:noFill/>
          <a:ln cap="flat" cmpd="sng" w="9525">
            <a:solidFill>
              <a:schemeClr val="dk1"/>
            </a:solidFill>
            <a:prstDash val="solid"/>
            <a:round/>
            <a:headEnd len="med" w="med" type="none"/>
            <a:tailEnd len="med" w="med" type="none"/>
          </a:ln>
        </p:spPr>
      </p:cxnSp>
      <p:cxnSp>
        <p:nvCxnSpPr>
          <p:cNvPr id="198" name="Google Shape;198;p24"/>
          <p:cNvCxnSpPr>
            <a:stCxn id="185" idx="3"/>
            <a:endCxn id="186" idx="1"/>
          </p:cNvCxnSpPr>
          <p:nvPr/>
        </p:nvCxnSpPr>
        <p:spPr>
          <a:xfrm>
            <a:off x="6723900" y="4829625"/>
            <a:ext cx="1531800" cy="6510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Flow">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5D4FF63888C64439862580733F918E7" ma:contentTypeVersion="12" ma:contentTypeDescription="Create a new document." ma:contentTypeScope="" ma:versionID="a8650cbb42b5c2ae3006ebb315a1e3cd">
  <xsd:schema xmlns:xsd="http://www.w3.org/2001/XMLSchema" xmlns:xs="http://www.w3.org/2001/XMLSchema" xmlns:p="http://schemas.microsoft.com/office/2006/metadata/properties" xmlns:ns2="8faef53a-d342-4d90-a56c-b993878449d2" xmlns:ns3="db72c12f-87a4-44ab-bbc5-4cc8306b158a" targetNamespace="http://schemas.microsoft.com/office/2006/metadata/properties" ma:root="true" ma:fieldsID="027f246ca1d5adc790003f5310fc5b42" ns2:_="" ns3:_="">
    <xsd:import namespace="8faef53a-d342-4d90-a56c-b993878449d2"/>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aef53a-d342-4d90-a56c-b993878449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descriptio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faef53a-d342-4d90-a56c-b993878449d2">
      <Terms xmlns="http://schemas.microsoft.com/office/infopath/2007/PartnerControls"/>
    </lcf76f155ced4ddcb4097134ff3c332f>
    <TaxCatchAll xmlns="db72c12f-87a4-44ab-bbc5-4cc8306b158a" xsi:nil="true"/>
  </documentManagement>
</p:properties>
</file>

<file path=customXml/itemProps1.xml><?xml version="1.0" encoding="utf-8"?>
<ds:datastoreItem xmlns:ds="http://schemas.openxmlformats.org/officeDocument/2006/customXml" ds:itemID="{9520C8A8-A072-40BD-AC77-65060DA5EE51}"/>
</file>

<file path=customXml/itemProps2.xml><?xml version="1.0" encoding="utf-8"?>
<ds:datastoreItem xmlns:ds="http://schemas.openxmlformats.org/officeDocument/2006/customXml" ds:itemID="{28B4C3E0-ECF8-47D5-82F8-E9A634CE5805}"/>
</file>

<file path=customXml/itemProps3.xml><?xml version="1.0" encoding="utf-8"?>
<ds:datastoreItem xmlns:ds="http://schemas.openxmlformats.org/officeDocument/2006/customXml" ds:itemID="{FF613C10-B87C-4DAC-A9D7-F04138365CF9}"/>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0x010100F5D4FF63888C64439862580733F918E7</vt:lpwstr>
  </property>
</Properties>
</file>